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4"/>
    <p:sldMasterId id="2147483701" r:id="rId5"/>
  </p:sldMasterIdLst>
  <p:notesMasterIdLst>
    <p:notesMasterId r:id="rId18"/>
  </p:notesMasterIdLst>
  <p:handoutMasterIdLst>
    <p:handoutMasterId r:id="rId19"/>
  </p:handoutMasterIdLst>
  <p:sldIdLst>
    <p:sldId id="2096" r:id="rId6"/>
    <p:sldId id="2097" r:id="rId7"/>
    <p:sldId id="2094" r:id="rId8"/>
    <p:sldId id="2103" r:id="rId9"/>
    <p:sldId id="2087" r:id="rId10"/>
    <p:sldId id="2088" r:id="rId11"/>
    <p:sldId id="2083" r:id="rId12"/>
    <p:sldId id="967" r:id="rId13"/>
    <p:sldId id="968" r:id="rId14"/>
    <p:sldId id="2101" r:id="rId15"/>
    <p:sldId id="2090" r:id="rId16"/>
    <p:sldId id="210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7345E08-B806-0447-9F41-1216B746A6F8}">
          <p14:sldIdLst>
            <p14:sldId id="2096"/>
            <p14:sldId id="2097"/>
            <p14:sldId id="2094"/>
            <p14:sldId id="2103"/>
            <p14:sldId id="2087"/>
            <p14:sldId id="2088"/>
            <p14:sldId id="2083"/>
            <p14:sldId id="967"/>
            <p14:sldId id="968"/>
            <p14:sldId id="2101"/>
            <p14:sldId id="2090"/>
            <p14:sldId id="21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008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ter, Bradley" initials="BSC" lastIdx="6" clrIdx="0"/>
  <p:cmAuthor id="1" name="Levin" initials="L" lastIdx="4" clrIdx="1"/>
  <p:cmAuthor id="2" name="HDLevin" initials="HDL" lastIdx="2" clrIdx="2"/>
  <p:cmAuthor id="3" name="Ashley Brill" initials="AB" lastIdx="1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2CD"/>
    <a:srgbClr val="39A060"/>
    <a:srgbClr val="A5C4E5"/>
    <a:srgbClr val="1F61AF"/>
    <a:srgbClr val="003399"/>
    <a:srgbClr val="2B7DBC"/>
    <a:srgbClr val="168545"/>
    <a:srgbClr val="E02E4C"/>
    <a:srgbClr val="82B4E9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/>
    <p:restoredTop sz="84626" autoAdjust="0"/>
  </p:normalViewPr>
  <p:slideViewPr>
    <p:cSldViewPr snapToGrid="0">
      <p:cViewPr varScale="1">
        <p:scale>
          <a:sx n="127" d="100"/>
          <a:sy n="127" d="100"/>
        </p:scale>
        <p:origin x="-1928" y="-96"/>
      </p:cViewPr>
      <p:guideLst>
        <p:guide orient="horz" pos="1008"/>
        <p:guide pos="1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City of San Diego Franchise Fee Revenue Breakdown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9A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7A-D24C-A2FD-1BF13CDDC358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7A-D24C-A2FD-1BF13CDDC358}"/>
              </c:ext>
            </c:extLst>
          </c:dPt>
          <c:dPt>
            <c:idx val="2"/>
            <c:bubble3D val="0"/>
            <c:spPr>
              <a:solidFill>
                <a:srgbClr val="35A2C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7A-D24C-A2FD-1BF13CDDC358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7A-D24C-A2FD-1BF13CDDC358}"/>
              </c:ext>
            </c:extLst>
          </c:dPt>
          <c:dLbls>
            <c:dLbl>
              <c:idx val="0"/>
              <c:layout>
                <c:manualLayout>
                  <c:x val="-0.0724103569524184"/>
                  <c:y val="-0.230294798717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lnSpc>
                        <a:spcPct val="150000"/>
                      </a:lnSpc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SDG&amp;E</a:t>
                    </a:r>
                    <a:r>
                      <a:rPr lang="en-US" sz="1400" baseline="0" dirty="0"/>
                      <a:t>
81.1% -  </a:t>
                    </a:r>
                    <a:r>
                      <a:rPr lang="en-US" sz="1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$131.9M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790304951254573"/>
                      <c:h val="0.15787339686498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7A-D24C-A2FD-1BF13CDDC358}"/>
                </c:ext>
              </c:extLst>
            </c:dLbl>
            <c:dLbl>
              <c:idx val="1"/>
              <c:layout>
                <c:manualLayout>
                  <c:x val="0.0098741307493001"/>
                  <c:y val="-0.0161351086569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150000"/>
                      </a:lnSpc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4611FE-E463-2248-B3AF-6FAA030A1F5C}" type="CATEGORYNAME">
                      <a:rPr lang="en-US" sz="1400" b="1"/>
                      <a:pPr algn="l">
                        <a:lnSpc>
                          <a:spcPct val="150000"/>
                        </a:lnSpc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41.9% - </a:t>
                    </a:r>
                    <a:r>
                      <a:rPr lang="en-US" sz="14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$16.1M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536450379577396"/>
                      <c:h val="0.170287228357677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7A-D24C-A2FD-1BF13CDDC358}"/>
                </c:ext>
              </c:extLst>
            </c:dLbl>
            <c:dLbl>
              <c:idx val="2"/>
              <c:layout>
                <c:manualLayout>
                  <c:x val="0.00658288341463509"/>
                  <c:y val="0.0392830423940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150000"/>
                      </a:lnSpc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192BF2-F9F7-B54A-9955-222C7A006515}" type="CATEGORYNAME">
                      <a:rPr lang="en-US" sz="1400" b="1"/>
                      <a:pPr algn="l">
                        <a:lnSpc>
                          <a:spcPct val="150000"/>
                        </a:lnSpc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9.9% - </a:t>
                    </a:r>
                    <a:r>
                      <a:rPr lang="en-US" sz="14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$14.8M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678665722447515"/>
                      <c:h val="0.191806421446384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7A-D24C-A2FD-1BF13CDDC358}"/>
                </c:ext>
              </c:extLst>
            </c:dLbl>
            <c:dLbl>
              <c:idx val="3"/>
              <c:layout>
                <c:manualLayout>
                  <c:x val="0.0120875817256015"/>
                  <c:y val="0.03485471588884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150000"/>
                      </a:lnSpc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D2D96E-D288-504F-99CD-1F09F687C2AB}" type="CATEGORYNAME">
                      <a:rPr lang="en-US" sz="1400" b="1" dirty="0"/>
                      <a:pPr algn="l">
                        <a:lnSpc>
                          <a:spcPct val="150000"/>
                        </a:lnSpc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9.1% -  </a:t>
                    </a:r>
                    <a:r>
                      <a:rPr lang="en-US" sz="14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$14.8M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191215392759098"/>
                      <c:h val="0.18996838261489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7A-D24C-A2FD-1BF13CDDC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SDG&amp;E Undergrounding</c:v>
                </c:pt>
                <c:pt idx="1">
                  <c:v>Refuse Hauler &amp; Others</c:v>
                </c:pt>
                <c:pt idx="2">
                  <c:v>Cable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81.1</c:v>
                </c:pt>
                <c:pt idx="1">
                  <c:v>9.9</c:v>
                </c:pt>
                <c:pt idx="2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7A-D24C-A2FD-1BF13CDDC35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08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9" tIns="45814" rIns="91629" bIns="458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9" tIns="45814" rIns="91629" bIns="458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9" tIns="45814" rIns="91629" bIns="458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9" tIns="45814" rIns="91629" bIns="458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6E23B9-BF0F-4A46-9517-4BA56142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2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3" tIns="46562" rIns="93123" bIns="46562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3" tIns="46562" rIns="93123" bIns="46562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3" tIns="46562" rIns="93123" bIns="46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3" tIns="46562" rIns="93123" bIns="46562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3" tIns="46562" rIns="93123" bIns="46562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fld id="{3B690C03-AEF3-4735-822E-047BCE05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90C03-AEF3-4735-822E-047BCE057D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90C03-AEF3-4735-822E-047BCE057D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10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SDG&amp;E’s franchise fees accounts for more than 80% of the City’s total franchise fee revenues.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majority of SDG&amp;E’s franchise fee revenue ($51.8M) goes directly into the City’s general fund, which supports City services like police and fire-rescue departments.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remainder ($17M) is invested in our Environmental Growth Fund, which is used to help protect and maintain our parks, parkland and open space.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additional $63.8 million is dedicated to undergrounding utility lines in the City of San Diego.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6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90C03-AEF3-4735-822E-047BCE057D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0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90C03-AEF3-4735-822E-047BCE057D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90C03-AEF3-4735-822E-047BCE057D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63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46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86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92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12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03362"/>
            <a:ext cx="9144000" cy="2917422"/>
          </a:xfrm>
          <a:prstGeom prst="rect">
            <a:avLst/>
          </a:prstGeom>
          <a:solidFill>
            <a:srgbClr val="001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3300" y="3034975"/>
            <a:ext cx="7138398" cy="1015331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5000" b="1" i="0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03300" y="4345975"/>
            <a:ext cx="7150100" cy="5207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27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03300" y="5308600"/>
            <a:ext cx="7138398" cy="6095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03300" y="4208395"/>
            <a:ext cx="7138398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08122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058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106AE7-A0E5-3A48-9062-2A1FD8918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055688"/>
            <a:ext cx="8229600" cy="508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5945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810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7875"/>
            <a:ext cx="8229600" cy="3368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400"/>
            </a:lvl1pPr>
            <a:lvl2pPr marL="482590" indent="-285744">
              <a:buFont typeface="Arial"/>
              <a:buChar char="•"/>
              <a:defRPr/>
            </a:lvl2pPr>
            <a:lvl3pPr marL="714361" indent="-285744">
              <a:buFont typeface="Arial"/>
              <a:buChar char="•"/>
              <a:defRPr/>
            </a:lvl3pPr>
            <a:lvl4pPr marL="1014393" indent="-285744">
              <a:buFont typeface="Arial"/>
              <a:buChar char="•"/>
              <a:defRPr/>
            </a:lvl4pPr>
            <a:lvl5pPr marL="1309662" indent="-285744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55688"/>
            <a:ext cx="8229600" cy="1517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7516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Cente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78044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689"/>
            <a:ext cx="8229600" cy="507047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/>
              <a:buNone/>
              <a:defRPr/>
            </a:lvl1pPr>
            <a:lvl2pPr marL="196846" indent="0" algn="l">
              <a:buFont typeface="Arial"/>
              <a:buNone/>
              <a:defRPr/>
            </a:lvl2pPr>
            <a:lvl3pPr marL="428617" indent="0" algn="l">
              <a:buFont typeface="Arial"/>
              <a:buNone/>
              <a:defRPr/>
            </a:lvl3pPr>
            <a:lvl4pPr marL="728648" indent="0" algn="l">
              <a:buFont typeface="Arial"/>
              <a:buNone/>
              <a:defRPr/>
            </a:lvl4pPr>
            <a:lvl5pPr marL="1023917" indent="0" algn="l">
              <a:buFont typeface="Arial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33096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810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055688"/>
            <a:ext cx="8229601" cy="1119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Calibri Light"/>
                <a:cs typeface="Calibri Light"/>
              </a:defRPr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1207"/>
            <a:ext cx="4040188" cy="366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401207"/>
            <a:ext cx="4041775" cy="366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8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+ Chart +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810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276"/>
            <a:ext cx="5354663" cy="3029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400"/>
            </a:lvl1pPr>
            <a:lvl2pPr marL="482590" indent="-285744">
              <a:buFont typeface="Arial"/>
              <a:buChar char="•"/>
              <a:defRPr/>
            </a:lvl2pPr>
            <a:lvl3pPr marL="714361" indent="-285744">
              <a:buFont typeface="Arial"/>
              <a:buChar char="•"/>
              <a:defRPr/>
            </a:lvl3pPr>
            <a:lvl4pPr marL="1014393" indent="-285744">
              <a:buFont typeface="Arial"/>
              <a:buChar char="•"/>
              <a:defRPr/>
            </a:lvl4pPr>
            <a:lvl5pPr marL="1309662" indent="-285744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55688"/>
            <a:ext cx="8229600" cy="1121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E5205BE-8ED8-4F47-BB21-B3D9BE78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2221" y="2553833"/>
            <a:ext cx="2620077" cy="646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b="1" dirty="0"/>
              <a:t>80%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125638F-3819-F445-9439-E180BF3AF5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7933" y="3172052"/>
            <a:ext cx="2634365" cy="2575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Selected data highlight and short explanation.</a:t>
            </a:r>
          </a:p>
        </p:txBody>
      </p:sp>
    </p:spTree>
    <p:extLst>
      <p:ext uri="{BB962C8B-B14F-4D97-AF65-F5344CB8AC3E}">
        <p14:creationId xmlns:p14="http://schemas.microsoft.com/office/powerpoint/2010/main" val="13317486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0581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5689"/>
            <a:ext cx="4038600" cy="507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5689"/>
            <a:ext cx="4038600" cy="507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B43A8B1-8998-43E3-B9B4-C562B4FB2A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4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810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4B0A-913B-4461-A98D-9B6124D30E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7936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40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0F81DF0-3FCD-43E4-AFD8-E714C855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2491654"/>
            <a:ext cx="6383618" cy="13486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lIns="86061" tIns="43031" rIns="86061" bIns="43031"/>
          <a:lstStyle>
            <a:lvl1pPr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Interstate-RegularCondensed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Interstate-RegularCondensed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Interstate-RegularCondensed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Interstate-RegularCondensed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9pPr>
          </a:lstStyle>
          <a:p>
            <a:pPr defTabSz="43023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706" dirty="0"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1268" y="3093283"/>
            <a:ext cx="5862735" cy="50673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spcBef>
                <a:spcPts val="0"/>
              </a:spcBef>
              <a:buNone/>
              <a:defRPr sz="1412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81268" y="2376600"/>
            <a:ext cx="5862735" cy="969118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2118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3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400800" cy="50673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1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26282"/>
            <a:ext cx="6172200" cy="969118"/>
          </a:xfrm>
        </p:spPr>
        <p:txBody>
          <a:bodyPr lIns="0">
            <a:normAutofit/>
          </a:bodyPr>
          <a:lstStyle>
            <a:lvl1pPr algn="l">
              <a:defRPr sz="3000" b="0" i="1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74C4D6-23C9-43E0-82AA-611C91E9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33A4-4BCC-41EA-916A-C667ABE8FD6B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6C2A0E-EDDA-45D3-95DD-18AAC326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476CC2-E5EE-48D9-BBE5-DA48545C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668E-EF18-4616-8586-7427C3D83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39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0E5665-8612-4F90-BE91-90E54CFB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9D39-155A-47EF-89A2-D578FB793621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4A38B6-B7F7-49B1-A39E-1D13111E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941B21-60A6-4EAF-AAF1-F93752E1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C9FF-2444-4BBE-ACC0-98083C607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27937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2" y="510208"/>
            <a:ext cx="1938128" cy="460005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623929" y="510208"/>
            <a:ext cx="6062871" cy="580723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1pPr>
            <a:lvl2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2pPr>
            <a:lvl3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3pPr>
            <a:lvl4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4pPr>
            <a:lvl5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5pPr>
            <a:lvl6pPr marL="687388" indent="-341313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/>
            </a:lvl6pPr>
          </a:lstStyle>
          <a:p>
            <a:pPr lvl="0"/>
            <a:r>
              <a:rPr lang="en-US" dirty="0"/>
              <a:t>TOC 1 level</a:t>
            </a:r>
          </a:p>
          <a:p>
            <a:pPr lvl="5"/>
            <a:r>
              <a:rPr lang="en-US" dirty="0"/>
              <a:t>TOC 2 level</a:t>
            </a:r>
          </a:p>
          <a:p>
            <a:pPr lvl="5"/>
            <a:r>
              <a:rPr lang="en-US" dirty="0"/>
              <a:t>TOC 2 level</a:t>
            </a:r>
          </a:p>
          <a:p>
            <a:pPr lvl="5"/>
            <a:r>
              <a:rPr lang="en-US" dirty="0"/>
              <a:t>TOC 2 level</a:t>
            </a:r>
          </a:p>
          <a:p>
            <a:pPr lvl="4"/>
            <a:r>
              <a:rPr lang="en-US" dirty="0"/>
              <a:t>TOC 1 level</a:t>
            </a:r>
          </a:p>
          <a:p>
            <a:pPr lvl="4"/>
            <a:r>
              <a:rPr lang="en-US" dirty="0"/>
              <a:t>TOC 1 level</a:t>
            </a:r>
          </a:p>
        </p:txBody>
      </p:sp>
    </p:spTree>
    <p:extLst>
      <p:ext uri="{BB962C8B-B14F-4D97-AF65-F5344CB8AC3E}">
        <p14:creationId xmlns:p14="http://schemas.microsoft.com/office/powerpoint/2010/main" val="12913850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38800" y="304800"/>
            <a:ext cx="8229600" cy="4830763"/>
          </a:xfrm>
          <a:prstGeom prst="rect">
            <a:avLst/>
          </a:prstGeom>
        </p:spPr>
        <p:txBody>
          <a:bodyPr/>
          <a:lstStyle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CB6767-DE55-44E3-8539-2FE84BFF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D727-E5AA-4353-A5FC-9411CF0AE008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AB996-E114-4972-9C01-EBC8EE0B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F4793-2091-41BE-9F07-F7EDCDFE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7153-DC59-4902-A5D0-BCB48E89A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9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3F6B51-66BB-4499-B43F-3E06F46B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A09C-4601-4F23-83C4-B9806E5B1813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7FB689-86BB-46EF-9EEF-06B71F4D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B872D2-B351-4EC9-B9D3-F7C5706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B2EC-8AF2-4DB3-AC33-901A0CA8E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07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0C8915-E70C-403F-BE1B-DE1B753C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35A5-4B3D-4E44-AD32-A27A4505A144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EF0894-F587-42F3-BFEE-5376555F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0C823-15BF-44DC-B99D-014FEC34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9E07-8B2B-4FEE-85CB-BB14ECE25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2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B22266-11B8-4BDE-8F0A-C7B8C3DE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2B0-685B-423C-A08D-6B71B9A31468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ABDB8-7C17-45C1-8442-A7C6B322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C7338A-0533-4ED0-B812-0C0D91DE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5612-507C-4EB9-95F0-1FD7D4E6C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44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C77120F-4B31-4946-BA17-E7D35553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CFD0-1940-4365-8DEE-3EED3F789246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E37279A-BAD9-4E4C-B99B-938CD8CD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67CDAC2-C306-43D7-85A2-37448427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A8B1-8998-43E3-B9B4-C562B4FB2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6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D86F869-0370-4B9F-BA30-542C4232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5BC3-BC7F-4D09-A541-71F1469DC475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B8D4FCA-8E8B-4B11-A43E-1E40516F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CC2696F-81E5-4B08-89C6-9FECC499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C615-649E-4B03-88B6-947770C95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8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E9E2068-7ADA-48EE-A1F2-C33DB316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F503-3D62-4FD7-8D5B-9EC3B7172D81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E759435-B0E3-4441-AC3C-8158BC49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9AF745D-9EEE-4E28-86CB-45E598BB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4B0A-913B-4461-A98D-9B6124D30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4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336FEA7-6866-4C90-A398-8896889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2CE7-A794-464C-AA75-0A4034BA9A4E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5E633FC-6547-4502-99B4-6C708003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4B8C907-FAAC-4BF4-9F21-C65D33FA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2588-D163-4499-BE3B-0D950AEFD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05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AE11AF8-CCB8-4FBF-834D-E9C4C048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82F7-CC41-4AE7-889C-EB1E1A511A0B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191718F-39C6-49F5-8F86-D460DC6F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69B434F-8904-482B-B403-A3C97F8B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0875-4742-4B50-BAB5-8E170A741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0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7C1C55-DDFF-4ABF-9600-159B2528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AA55-171F-40C2-8991-691C67412C04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A658280-4F6E-4982-816D-1EEC0A30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B137770-1E02-4434-9124-CB3B9C24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A837-8E25-4D2B-9A01-BC863E2D2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C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27937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2" y="510208"/>
            <a:ext cx="1938128" cy="460005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623929" y="510208"/>
            <a:ext cx="6062871" cy="580723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1pPr>
            <a:lvl2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2pPr>
            <a:lvl3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3pPr>
            <a:lvl4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4pPr>
            <a:lvl5pPr marL="346075" indent="-339725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5pPr>
            <a:lvl6pPr marL="687388" indent="-341313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Wingdings" pitchFamily="2" charset="2"/>
              <a:buChar char="§"/>
              <a:tabLst/>
              <a:defRPr/>
            </a:lvl6pPr>
          </a:lstStyle>
          <a:p>
            <a:pPr lvl="0"/>
            <a:r>
              <a:rPr lang="en-US" dirty="0"/>
              <a:t>TOC 1 level</a:t>
            </a:r>
          </a:p>
          <a:p>
            <a:pPr lvl="5"/>
            <a:r>
              <a:rPr lang="en-US" dirty="0"/>
              <a:t>TOC 2 level</a:t>
            </a:r>
          </a:p>
          <a:p>
            <a:pPr lvl="5"/>
            <a:r>
              <a:rPr lang="en-US" dirty="0"/>
              <a:t>TOC 2 level</a:t>
            </a:r>
          </a:p>
          <a:p>
            <a:pPr lvl="5"/>
            <a:r>
              <a:rPr lang="en-US" dirty="0"/>
              <a:t>TOC 2 level</a:t>
            </a:r>
          </a:p>
          <a:p>
            <a:pPr lvl="4"/>
            <a:r>
              <a:rPr lang="en-US" dirty="0"/>
              <a:t>TOC 1 level</a:t>
            </a:r>
          </a:p>
          <a:p>
            <a:pPr lvl="4"/>
            <a:r>
              <a:rPr lang="en-US" dirty="0"/>
              <a:t>TOC 1 level</a:t>
            </a:r>
          </a:p>
        </p:txBody>
      </p:sp>
    </p:spTree>
    <p:extLst>
      <p:ext uri="{BB962C8B-B14F-4D97-AF65-F5344CB8AC3E}">
        <p14:creationId xmlns:p14="http://schemas.microsoft.com/office/powerpoint/2010/main" val="401819198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B598B3-6F10-476F-9DE8-9327D9E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CDFA-436D-4844-9980-6CE2121AD58F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C8C79C-1DA2-4EA0-B7DF-F26D4EE8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BC0135-C84D-47BA-87AE-DD5B293E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3696-094F-4E39-AF2A-8E3C47C4B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Ligh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84856"/>
            <a:ext cx="9144000" cy="397957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68" y="2426677"/>
            <a:ext cx="6849832" cy="8241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26068" y="3283738"/>
            <a:ext cx="6849832" cy="582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34688" y="2554870"/>
            <a:ext cx="0" cy="1127782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843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84856"/>
            <a:ext cx="9144000" cy="3979572"/>
          </a:xfrm>
          <a:prstGeom prst="rect">
            <a:avLst/>
          </a:prstGeom>
          <a:solidFill>
            <a:srgbClr val="001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68" y="2426678"/>
            <a:ext cx="6849832" cy="8241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26068" y="3283738"/>
            <a:ext cx="6849832" cy="582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34688" y="2554870"/>
            <a:ext cx="0" cy="1127782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23121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Ligh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84856"/>
            <a:ext cx="9144000" cy="397957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68" y="2426677"/>
            <a:ext cx="6849832" cy="8241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34688" y="2554870"/>
            <a:ext cx="0" cy="695987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248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84856"/>
            <a:ext cx="9144000" cy="3979572"/>
          </a:xfrm>
          <a:prstGeom prst="rect">
            <a:avLst/>
          </a:prstGeom>
          <a:solidFill>
            <a:srgbClr val="001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68" y="2426678"/>
            <a:ext cx="6849832" cy="8241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34688" y="2554870"/>
            <a:ext cx="0" cy="695987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29864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058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17D5D9-393D-6143-A452-0EEABFDC28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55688"/>
            <a:ext cx="8237538" cy="5156425"/>
          </a:xfrm>
          <a:prstGeom prst="rect">
            <a:avLst/>
          </a:prstGeom>
        </p:spPr>
        <p:txBody>
          <a:bodyPr/>
          <a:lstStyle>
            <a:lvl1pPr marL="346075" indent="-231775">
              <a:spcBef>
                <a:spcPts val="1000"/>
              </a:spcBef>
              <a:buClrTx/>
              <a:buSzPct val="120000"/>
              <a:buFont typeface="Wingdings" pitchFamily="2" charset="2"/>
              <a:buChar char="§"/>
              <a:tabLst/>
              <a:defRPr/>
            </a:lvl1pPr>
            <a:lvl2pPr marL="519113" indent="-231775">
              <a:spcBef>
                <a:spcPts val="1000"/>
              </a:spcBef>
              <a:buClrTx/>
              <a:buSzPct val="120000"/>
              <a:tabLst/>
              <a:defRPr/>
            </a:lvl2pPr>
            <a:lvl3pPr marL="742950" indent="-223838">
              <a:spcBef>
                <a:spcPts val="1000"/>
              </a:spcBef>
              <a:buClrTx/>
              <a:buSzPct val="120000"/>
              <a:buFont typeface="Wingdings" pitchFamily="2" charset="2"/>
              <a:buChar char="§"/>
              <a:tabLst/>
              <a:defRPr/>
            </a:lvl3pPr>
            <a:lvl4pPr marL="1012825" indent="-212725">
              <a:spcBef>
                <a:spcPts val="1000"/>
              </a:spcBef>
              <a:buClrTx/>
              <a:buSzPct val="120000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24100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B1BA7FC-DF4E-DB47-B092-B66648B36F1E}"/>
              </a:ext>
            </a:extLst>
          </p:cNvPr>
          <p:cNvCxnSpPr>
            <a:cxnSpLocks/>
          </p:cNvCxnSpPr>
          <p:nvPr/>
        </p:nvCxnSpPr>
        <p:spPr>
          <a:xfrm>
            <a:off x="457199" y="1165634"/>
            <a:ext cx="8229601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1470C58-E5FD-574E-B653-DA9FD094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28295"/>
            <a:ext cx="8305800" cy="99790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rgbClr val="0193D5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82749024-A049-0742-954F-B396071A5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1" y="6217284"/>
            <a:ext cx="7506416" cy="504193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65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4B932AA-A85C-F043-91BB-512A7A4F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DC4963-D747-F14F-9135-D3CA61168486}"/>
              </a:ext>
            </a:extLst>
          </p:cNvPr>
          <p:cNvSpPr/>
          <p:nvPr/>
        </p:nvSpPr>
        <p:spPr>
          <a:xfrm flipH="1">
            <a:off x="0" y="6766560"/>
            <a:ext cx="9144000" cy="9981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82F52BCE-1928-174A-ABD2-0A454511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321"/>
            <a:ext cx="8229600" cy="4708844"/>
          </a:xfrm>
          <a:prstGeom prst="rect">
            <a:avLst/>
          </a:prstGeom>
        </p:spPr>
        <p:txBody>
          <a:bodyPr>
            <a:normAutofit/>
          </a:bodyPr>
          <a:lstStyle>
            <a:lvl1pPr marL="284163" indent="-188913">
              <a:spcBef>
                <a:spcPts val="1000"/>
              </a:spcBef>
              <a:buClrTx/>
              <a:buSzPct val="120000"/>
              <a:buFont typeface="Wingdings" charset="2"/>
              <a:buChar char="§"/>
              <a:tabLst/>
              <a:defRPr sz="1600">
                <a:solidFill>
                  <a:schemeClr val="tx1"/>
                </a:solidFill>
              </a:defRPr>
            </a:lvl1pPr>
            <a:lvl2pPr marL="517525" indent="-227013">
              <a:spcBef>
                <a:spcPts val="1000"/>
              </a:spcBef>
              <a:buClrTx/>
              <a:buSzPct val="120000"/>
              <a:buFont typeface="Arial" charset="0"/>
              <a:buChar char="•"/>
              <a:tabLst/>
              <a:defRPr sz="1600">
                <a:solidFill>
                  <a:srgbClr val="494949"/>
                </a:solidFill>
              </a:defRPr>
            </a:lvl2pPr>
            <a:lvl3pPr marL="809614" indent="-285750">
              <a:spcBef>
                <a:spcPts val="1000"/>
              </a:spcBef>
              <a:buClrTx/>
              <a:buSzPct val="120000"/>
              <a:buFont typeface="Wingdings" charset="2"/>
              <a:buChar char="§"/>
              <a:defRPr sz="1600">
                <a:solidFill>
                  <a:srgbClr val="494949"/>
                </a:solidFill>
              </a:defRPr>
            </a:lvl3pPr>
            <a:lvl4pPr marL="1014392" indent="-190497">
              <a:spcBef>
                <a:spcPts val="1000"/>
              </a:spcBef>
              <a:buClrTx/>
              <a:buSzPct val="120000"/>
              <a:buFont typeface="Arial" charset="0"/>
              <a:buChar char="•"/>
              <a:defRPr sz="1600">
                <a:solidFill>
                  <a:srgbClr val="494949"/>
                </a:solidFill>
              </a:defRPr>
            </a:lvl4pPr>
            <a:lvl5pPr marL="1309662" indent="-285744">
              <a:buFont typeface="Arial"/>
              <a:buChar char="•"/>
              <a:defRPr sz="1600"/>
            </a:lvl5pPr>
          </a:lstStyle>
          <a:p>
            <a:pPr marL="284163" marR="0" lvl="0" indent="-188913" algn="l" defTabSz="457191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84163" marR="0" lvl="1" indent="-188913" algn="l" defTabSz="457191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84163" marR="0" lvl="2" indent="-188913" algn="l" defTabSz="457191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284163" marR="0" lvl="3" indent="-188913" algn="l" defTabSz="457191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861272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5689"/>
            <a:ext cx="8229600" cy="50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17442"/>
            <a:ext cx="366821" cy="365125"/>
          </a:xfrm>
          <a:prstGeom prst="rect">
            <a:avLst/>
          </a:prstGeom>
        </p:spPr>
        <p:txBody>
          <a:bodyPr vert="horz" wrap="square" lIns="45720" tIns="45720" rIns="45720" bIns="45720" rtlCol="0" anchor="ctr"/>
          <a:lstStyle>
            <a:lvl1pPr algn="r">
              <a:defRPr sz="900" b="0" i="0">
                <a:solidFill>
                  <a:srgbClr val="666666"/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0" y="6766560"/>
            <a:ext cx="9144000" cy="9981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42EF7BAB-8DAA-9941-BF6F-048C44EA73BE}"/>
              </a:ext>
            </a:extLst>
          </p:cNvPr>
          <p:cNvSpPr txBox="1">
            <a:spLocks/>
          </p:cNvSpPr>
          <p:nvPr/>
        </p:nvSpPr>
        <p:spPr>
          <a:xfrm>
            <a:off x="457199" y="274636"/>
            <a:ext cx="8229601" cy="436634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3428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25" b="0" i="0" kern="1200">
                <a:solidFill>
                  <a:srgbClr val="0193D5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en-US" sz="3200" dirty="0"/>
          </a:p>
        </p:txBody>
      </p:sp>
      <p:pic>
        <p:nvPicPr>
          <p:cNvPr id="9" name="Picture 10" descr="sd20lmc3p.png">
            <a:extLst>
              <a:ext uri="{FF2B5EF4-FFF2-40B4-BE49-F238E27FC236}">
                <a16:creationId xmlns="" xmlns:a16="http://schemas.microsoft.com/office/drawing/2014/main" id="{7C3685E2-ACBC-A540-811A-FAC1137FB5A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556" y="381000"/>
            <a:ext cx="1103243" cy="6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Strip.png">
            <a:extLst>
              <a:ext uri="{FF2B5EF4-FFF2-40B4-BE49-F238E27FC236}">
                <a16:creationId xmlns="" xmlns:a16="http://schemas.microsoft.com/office/drawing/2014/main" id="{4C5B8C07-225A-C348-A836-6ECAA7199B1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trip.png">
            <a:extLst>
              <a:ext uri="{FF2B5EF4-FFF2-40B4-BE49-F238E27FC236}">
                <a16:creationId xmlns="" xmlns:a16="http://schemas.microsoft.com/office/drawing/2014/main" id="{205033DE-E589-AB4D-8F10-7B730794A1A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Placeholder 1">
            <a:extLst>
              <a:ext uri="{FF2B5EF4-FFF2-40B4-BE49-F238E27FC236}">
                <a16:creationId xmlns="" xmlns:a16="http://schemas.microsoft.com/office/drawing/2014/main" id="{E6C74D18-340A-0E4F-89E3-ADEE743C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52096"/>
            <a:ext cx="8229601" cy="573498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3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hdr="0" ftr="0" dt="0"/>
  <p:txStyles>
    <p:titleStyle>
      <a:lvl1pPr algn="l" defTabSz="457191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rgbClr val="0092D4"/>
          </a:solidFill>
          <a:latin typeface="+mj-lt"/>
          <a:ea typeface="+mj-ea"/>
          <a:cs typeface="Calibri Light"/>
        </a:defRPr>
      </a:lvl1pPr>
    </p:titleStyle>
    <p:bodyStyle>
      <a:lvl1pPr marL="0" indent="0" algn="l" defTabSz="457191" rtl="0" eaLnBrk="1" latinLnBrk="0" hangingPunct="1">
        <a:spcBef>
          <a:spcPct val="20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82596" indent="-285750" algn="l" defTabSz="457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714367" indent="-285750" algn="l" defTabSz="457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014398" indent="-285750" algn="l" defTabSz="498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023917" indent="0" algn="l" defTabSz="457191" rtl="0" eaLnBrk="1" latinLnBrk="0" hangingPunct="1">
        <a:spcBef>
          <a:spcPct val="20000"/>
        </a:spcBef>
        <a:buFont typeface="Arial"/>
        <a:buNone/>
        <a:tabLst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550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36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6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369DEC2-90E2-43D6-9C53-213BE7A204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B325684-CA72-4129-8B84-21201F5E0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733B52-3ED2-4D67-B5D8-4CA0F8267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055505-F1F7-4023-A945-7494879ED33C}" type="datetime1">
              <a:rPr lang="en-US" altLang="en-US" smtClean="0"/>
              <a:t>3/22/20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405C3-0308-48BF-83A1-2A56E37F1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5CC1CA-EB9A-4A97-A360-B0010B579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56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B10D30-5684-4673-8D9B-1E3F7B092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sd20lmc3p.png">
            <a:extLst>
              <a:ext uri="{FF2B5EF4-FFF2-40B4-BE49-F238E27FC236}">
                <a16:creationId xmlns="" xmlns:a16="http://schemas.microsoft.com/office/drawing/2014/main" id="{32349576-AD79-4708-955B-D4EA5262B4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556" y="381000"/>
            <a:ext cx="1103243" cy="6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2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00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00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00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00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3513" indent="-163513" algn="l" defTabSz="457200" rtl="0" eaLnBrk="0" fontAlgn="base" hangingPunct="0">
        <a:spcBef>
          <a:spcPct val="20000"/>
        </a:spcBef>
        <a:spcAft>
          <a:spcPts val="1200"/>
        </a:spcAft>
        <a:buClr>
          <a:srgbClr val="FF0000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FF0000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9DEA32-B697-FB45-9AFD-D5024620A916}"/>
              </a:ext>
            </a:extLst>
          </p:cNvPr>
          <p:cNvSpPr/>
          <p:nvPr/>
        </p:nvSpPr>
        <p:spPr>
          <a:xfrm>
            <a:off x="3248722" y="4656079"/>
            <a:ext cx="5895278" cy="779979"/>
          </a:xfrm>
          <a:prstGeom prst="rect">
            <a:avLst/>
          </a:prstGeom>
          <a:solidFill>
            <a:srgbClr val="39A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7CA6E-C551-904D-9584-F17D0F79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86" y="3864264"/>
            <a:ext cx="5442714" cy="1437262"/>
          </a:xfrm>
        </p:spPr>
        <p:txBody>
          <a:bodyPr>
            <a:noAutofit/>
          </a:bodyPr>
          <a:lstStyle/>
          <a:p>
            <a:pPr>
              <a:lnSpc>
                <a:spcPts val="286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City of San Diego and </a:t>
            </a:r>
            <a:b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SDG&amp;E Franchise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A3FE4FB-17F0-3849-A2D0-2BEC7F507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4" name="Picture 13" descr="A group of people standing next to a person&#10;&#10;Description automatically generated">
            <a:extLst>
              <a:ext uri="{FF2B5EF4-FFF2-40B4-BE49-F238E27FC236}">
                <a16:creationId xmlns="" xmlns:a16="http://schemas.microsoft.com/office/drawing/2014/main" id="{F72502EA-7D0A-4E48-AFF3-B0F41CC84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b="23578"/>
          <a:stretch/>
        </p:blipFill>
        <p:spPr>
          <a:xfrm>
            <a:off x="0" y="1109020"/>
            <a:ext cx="3949872" cy="2620496"/>
          </a:xfrm>
          <a:prstGeom prst="rect">
            <a:avLst/>
          </a:prstGeom>
        </p:spPr>
      </p:pic>
      <p:pic>
        <p:nvPicPr>
          <p:cNvPr id="16" name="Picture 15" descr="A picture containing outdoor, person, man, plane&#10;&#10;Description automatically generated">
            <a:extLst>
              <a:ext uri="{FF2B5EF4-FFF2-40B4-BE49-F238E27FC236}">
                <a16:creationId xmlns="" xmlns:a16="http://schemas.microsoft.com/office/drawing/2014/main" id="{E911E6F0-456E-0145-9D15-6832A6E0A6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1407" r="14616" b="11887"/>
          <a:stretch/>
        </p:blipFill>
        <p:spPr>
          <a:xfrm>
            <a:off x="4041861" y="1109020"/>
            <a:ext cx="5102139" cy="2620496"/>
          </a:xfrm>
          <a:prstGeom prst="rect">
            <a:avLst/>
          </a:prstGeom>
        </p:spPr>
      </p:pic>
      <p:pic>
        <p:nvPicPr>
          <p:cNvPr id="10" name="Picture 9" descr="A person standing next to a bicycle&#10;&#10;Description automatically generated">
            <a:extLst>
              <a:ext uri="{FF2B5EF4-FFF2-40B4-BE49-F238E27FC236}">
                <a16:creationId xmlns="" xmlns:a16="http://schemas.microsoft.com/office/drawing/2014/main" id="{29C7A5F0-8544-804D-ACE1-0D2E6C17A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r="59301" b="30518"/>
          <a:stretch/>
        </p:blipFill>
        <p:spPr>
          <a:xfrm>
            <a:off x="0" y="3808780"/>
            <a:ext cx="3163330" cy="2873788"/>
          </a:xfrm>
          <a:prstGeom prst="rect">
            <a:avLst/>
          </a:prstGeom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F6C923-889D-524F-B4E7-929CF437E5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3914" y="4669849"/>
            <a:ext cx="5451585" cy="77997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Partnership for the Benefit of San Diegans </a:t>
            </a:r>
          </a:p>
        </p:txBody>
      </p:sp>
    </p:spTree>
    <p:extLst>
      <p:ext uri="{BB962C8B-B14F-4D97-AF65-F5344CB8AC3E}">
        <p14:creationId xmlns:p14="http://schemas.microsoft.com/office/powerpoint/2010/main" val="291993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="" xmlns:a16="http://schemas.microsoft.com/office/drawing/2014/main" id="{37CEE834-84E6-2040-BB0A-6B19CED1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>
          <a:xfrm>
            <a:off x="0" y="3104973"/>
            <a:ext cx="9144000" cy="35775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D031374-DA42-1D44-B3DF-91DDB689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4B0A-913B-4461-A98D-9B6124D30EE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16C541F5-C92D-D740-8204-13D2A02CBE45}"/>
              </a:ext>
            </a:extLst>
          </p:cNvPr>
          <p:cNvSpPr txBox="1">
            <a:spLocks/>
          </p:cNvSpPr>
          <p:nvPr/>
        </p:nvSpPr>
        <p:spPr>
          <a:xfrm>
            <a:off x="0" y="1092756"/>
            <a:ext cx="9053621" cy="35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82596" indent="-285750" algn="l" defTabSz="4571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714367" indent="-285750" algn="l" defTabSz="4571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014398" indent="-285750" algn="l" defTabSz="4984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1023917" indent="0" algn="l" defTabSz="457191" rtl="0" eaLnBrk="1" latinLnBrk="0" hangingPunct="1">
              <a:spcBef>
                <a:spcPct val="20000"/>
              </a:spcBef>
              <a:buFont typeface="Arial"/>
              <a:buNone/>
              <a:tabLst/>
              <a:defRPr sz="1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550" indent="-228595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846" lvl="1" indent="0">
              <a:buNone/>
            </a:pPr>
            <a:r>
              <a:rPr lang="en-US" dirty="0"/>
              <a:t>Rather than a 50-year franchise agreement, a minimum 25 or 30-year term with performance metrics is needed to align with City and statewide goals. </a:t>
            </a:r>
          </a:p>
          <a:p>
            <a:pPr marL="196846" lvl="1" indent="0">
              <a:spcBef>
                <a:spcPts val="984"/>
              </a:spcBef>
              <a:buNone/>
            </a:pPr>
            <a:r>
              <a:rPr lang="en-US" dirty="0"/>
              <a:t>The City of San Diego deserves to be served by a utility that: </a:t>
            </a:r>
          </a:p>
          <a:p>
            <a:pPr lvl="2"/>
            <a:r>
              <a:rPr lang="en-US" dirty="0"/>
              <a:t>Prioritizes safety and reliability </a:t>
            </a:r>
          </a:p>
          <a:p>
            <a:pPr lvl="2"/>
            <a:r>
              <a:rPr lang="en-US" dirty="0"/>
              <a:t>Focuses on the welfare and job security of its dedicated workforce</a:t>
            </a:r>
          </a:p>
          <a:p>
            <a:pPr lvl="2"/>
            <a:r>
              <a:rPr lang="en-US" dirty="0"/>
              <a:t>Is a proven expert in the advanced grid architecture needed to support Community Choice Energy</a:t>
            </a:r>
          </a:p>
          <a:p>
            <a:pPr lvl="2"/>
            <a:r>
              <a:rPr lang="en-US" dirty="0"/>
              <a:t>Is committed to partnering with the City to help achieve its CAP goals </a:t>
            </a:r>
          </a:p>
          <a:p>
            <a:pPr lvl="2"/>
            <a:r>
              <a:rPr lang="en-US" dirty="0"/>
              <a:t>Accelerates undergrounding in San Diego neighborhoods </a:t>
            </a:r>
          </a:p>
        </p:txBody>
      </p:sp>
      <p:sp>
        <p:nvSpPr>
          <p:cNvPr id="31" name="Title 4">
            <a:extLst>
              <a:ext uri="{FF2B5EF4-FFF2-40B4-BE49-F238E27FC236}">
                <a16:creationId xmlns="" xmlns:a16="http://schemas.microsoft.com/office/drawing/2014/main" id="{8D60F280-D9DF-5145-A6D9-4C639627D79F}"/>
              </a:ext>
            </a:extLst>
          </p:cNvPr>
          <p:cNvSpPr txBox="1">
            <a:spLocks/>
          </p:cNvSpPr>
          <p:nvPr/>
        </p:nvSpPr>
        <p:spPr>
          <a:xfrm>
            <a:off x="283779" y="481293"/>
            <a:ext cx="8229600" cy="781052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45719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>
                <a:solidFill>
                  <a:srgbClr val="0092D4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Key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56290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0C8077A-46EC-4718-9564-333672FF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619"/>
            <a:ext cx="8229600" cy="48307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7200" dirty="0">
                <a:solidFill>
                  <a:srgbClr val="003399"/>
                </a:solidFill>
                <a:latin typeface="+mj-lt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2732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5ECE9476-A233-B84C-83A7-2A60D5923081}"/>
              </a:ext>
            </a:extLst>
          </p:cNvPr>
          <p:cNvSpPr txBox="1">
            <a:spLocks/>
          </p:cNvSpPr>
          <p:nvPr/>
        </p:nvSpPr>
        <p:spPr>
          <a:xfrm>
            <a:off x="457200" y="465732"/>
            <a:ext cx="8229600" cy="4445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45719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>
                <a:solidFill>
                  <a:schemeClr val="accent6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 Significant Source of City Revenue  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D80F26-2F9E-AE41-82FF-C8DAD3EE5813}"/>
              </a:ext>
            </a:extLst>
          </p:cNvPr>
          <p:cNvSpPr txBox="1"/>
          <p:nvPr/>
        </p:nvSpPr>
        <p:spPr>
          <a:xfrm>
            <a:off x="4812951" y="3302444"/>
            <a:ext cx="946093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2000" b="1" spc="140" dirty="0">
                <a:solidFill>
                  <a:schemeClr val="bg1"/>
                </a:solidFill>
              </a:rPr>
              <a:t>$65M </a:t>
            </a:r>
            <a:endParaRPr lang="en-US" sz="1400" b="1" spc="16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400" b="1" spc="100" dirty="0">
                <a:solidFill>
                  <a:schemeClr val="bg1"/>
                </a:solidFill>
              </a:rPr>
              <a:t>annually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81C792-581B-2F4D-A333-AE3C208F35CE}"/>
              </a:ext>
            </a:extLst>
          </p:cNvPr>
          <p:cNvSpPr txBox="1"/>
          <p:nvPr/>
        </p:nvSpPr>
        <p:spPr>
          <a:xfrm>
            <a:off x="4812951" y="4432844"/>
            <a:ext cx="946093" cy="42819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2000" b="1" spc="140" dirty="0">
                <a:solidFill>
                  <a:schemeClr val="bg1"/>
                </a:solidFill>
              </a:rPr>
              <a:t>$65M </a:t>
            </a:r>
            <a:endParaRPr lang="en-US" sz="1400" b="1" spc="16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400" b="1" spc="100" dirty="0">
                <a:solidFill>
                  <a:schemeClr val="bg1"/>
                </a:solidFill>
              </a:rPr>
              <a:t>annually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10ACF819-525C-2D47-937B-C5FD9C0D6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165762"/>
              </p:ext>
            </p:extLst>
          </p:nvPr>
        </p:nvGraphicFramePr>
        <p:xfrm>
          <a:off x="648112" y="1422990"/>
          <a:ext cx="7717135" cy="44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27CC4-D112-1648-96D5-D603E6F66F77}"/>
              </a:ext>
            </a:extLst>
          </p:cNvPr>
          <p:cNvSpPr txBox="1"/>
          <p:nvPr/>
        </p:nvSpPr>
        <p:spPr>
          <a:xfrm>
            <a:off x="0" y="625376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City of San Diego Fiscal Year 2020 Adopted Budget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1B87486-2076-7D45-A133-FEE3DAD30D3E}"/>
              </a:ext>
            </a:extLst>
          </p:cNvPr>
          <p:cNvCxnSpPr>
            <a:cxnSpLocks/>
          </p:cNvCxnSpPr>
          <p:nvPr/>
        </p:nvCxnSpPr>
        <p:spPr>
          <a:xfrm>
            <a:off x="5849962" y="3018158"/>
            <a:ext cx="1959428" cy="0"/>
          </a:xfrm>
          <a:prstGeom prst="line">
            <a:avLst/>
          </a:prstGeom>
          <a:ln w="47625">
            <a:solidFill>
              <a:srgbClr val="39A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00BFCE-48B4-D64B-AD5D-63B8C90242F0}"/>
              </a:ext>
            </a:extLst>
          </p:cNvPr>
          <p:cNvCxnSpPr>
            <a:cxnSpLocks/>
          </p:cNvCxnSpPr>
          <p:nvPr/>
        </p:nvCxnSpPr>
        <p:spPr>
          <a:xfrm>
            <a:off x="743115" y="3157008"/>
            <a:ext cx="2320719" cy="0"/>
          </a:xfrm>
          <a:prstGeom prst="line">
            <a:avLst/>
          </a:prstGeom>
          <a:ln w="47625">
            <a:solidFill>
              <a:srgbClr val="35A2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03FB0FE-E85C-D54A-A6AC-78FB648AC7FF}"/>
              </a:ext>
            </a:extLst>
          </p:cNvPr>
          <p:cNvCxnSpPr>
            <a:cxnSpLocks/>
          </p:cNvCxnSpPr>
          <p:nvPr/>
        </p:nvCxnSpPr>
        <p:spPr>
          <a:xfrm>
            <a:off x="743115" y="4342715"/>
            <a:ext cx="2100099" cy="0"/>
          </a:xfrm>
          <a:prstGeom prst="line">
            <a:avLst/>
          </a:prstGeom>
          <a:ln w="4762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6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30457A7-C171-F14A-9BCF-314383833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93A077-EB62-C64F-89B2-9154858A84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9545" y="1166105"/>
            <a:ext cx="8384743" cy="7607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City of San Diego and SDG&amp;E franchise agreement creates a partnership that grants SDG&amp;E the right to use the public right-of-way to deliver power to the City of San Diego in exchange for a fee.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E53278A-B37F-5343-8D68-3B68DA419B69}"/>
              </a:ext>
            </a:extLst>
          </p:cNvPr>
          <p:cNvSpPr txBox="1">
            <a:spLocks/>
          </p:cNvSpPr>
          <p:nvPr/>
        </p:nvSpPr>
        <p:spPr>
          <a:xfrm>
            <a:off x="457200" y="497059"/>
            <a:ext cx="8229600" cy="4445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45719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>
                <a:solidFill>
                  <a:schemeClr val="accent6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What is the SDG&amp;E Franchise Agreement?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210EDED-552D-CD43-885C-1342A8425412}"/>
              </a:ext>
            </a:extLst>
          </p:cNvPr>
          <p:cNvGrpSpPr/>
          <p:nvPr/>
        </p:nvGrpSpPr>
        <p:grpSpPr>
          <a:xfrm>
            <a:off x="1042341" y="4939498"/>
            <a:ext cx="7059318" cy="1020686"/>
            <a:chOff x="928258" y="4939498"/>
            <a:chExt cx="7059318" cy="102068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4BEE58F-D677-DF4B-8428-92CD37C08FBB}"/>
                </a:ext>
              </a:extLst>
            </p:cNvPr>
            <p:cNvSpPr/>
            <p:nvPr/>
          </p:nvSpPr>
          <p:spPr>
            <a:xfrm>
              <a:off x="5919519" y="4980160"/>
              <a:ext cx="2068057" cy="944856"/>
            </a:xfrm>
            <a:prstGeom prst="rect">
              <a:avLst/>
            </a:prstGeom>
            <a:solidFill>
              <a:srgbClr val="39A06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D7681F08-1895-054B-9C3D-BBF82136950D}"/>
                </a:ext>
              </a:extLst>
            </p:cNvPr>
            <p:cNvSpPr/>
            <p:nvPr/>
          </p:nvSpPr>
          <p:spPr>
            <a:xfrm>
              <a:off x="1978310" y="4980160"/>
              <a:ext cx="2068057" cy="944856"/>
            </a:xfrm>
            <a:prstGeom prst="rect">
              <a:avLst/>
            </a:prstGeom>
            <a:solidFill>
              <a:srgbClr val="39A06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074BFD3-CAEA-754C-A4F2-6A637A4CB925}"/>
                </a:ext>
              </a:extLst>
            </p:cNvPr>
            <p:cNvSpPr txBox="1"/>
            <p:nvPr/>
          </p:nvSpPr>
          <p:spPr>
            <a:xfrm>
              <a:off x="1985836" y="4939498"/>
              <a:ext cx="19400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Average electric bill impact for San Diego residents is </a:t>
              </a:r>
            </a:p>
            <a:p>
              <a:r>
                <a:rPr lang="en-US" sz="1200" dirty="0"/>
                <a:t>$11/month for franchise fee and undergrounding surcharge.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B854C64-8B07-E64B-B922-59F0C20FD5C2}"/>
                </a:ext>
              </a:extLst>
            </p:cNvPr>
            <p:cNvSpPr txBox="1"/>
            <p:nvPr/>
          </p:nvSpPr>
          <p:spPr>
            <a:xfrm>
              <a:off x="5912839" y="4944521"/>
              <a:ext cx="19400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SDG&amp;E pays the City of San Diego approximately $130 million annually in franchise fees and undergrounding surcharges.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EC0A7BC1-B34A-0D4C-ACDC-7CE302724D3C}"/>
                </a:ext>
              </a:extLst>
            </p:cNvPr>
            <p:cNvSpPr/>
            <p:nvPr/>
          </p:nvSpPr>
          <p:spPr>
            <a:xfrm>
              <a:off x="4375177" y="4980160"/>
              <a:ext cx="1483683" cy="944856"/>
            </a:xfrm>
            <a:prstGeom prst="rect">
              <a:avLst/>
            </a:prstGeom>
            <a:solidFill>
              <a:srgbClr val="39A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rgbClr val="39A06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ABB0AE8-81C7-A541-9207-CC97D495E48C}"/>
                </a:ext>
              </a:extLst>
            </p:cNvPr>
            <p:cNvSpPr txBox="1"/>
            <p:nvPr/>
          </p:nvSpPr>
          <p:spPr>
            <a:xfrm>
              <a:off x="4522243" y="5179310"/>
              <a:ext cx="1209947" cy="71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US" sz="3200" b="1" spc="140" dirty="0">
                  <a:solidFill>
                    <a:schemeClr val="bg1"/>
                  </a:solidFill>
                </a:rPr>
                <a:t>$130 </a:t>
              </a:r>
            </a:p>
            <a:p>
              <a:pPr algn="ctr">
                <a:lnSpc>
                  <a:spcPts val="2240"/>
                </a:lnSpc>
              </a:pPr>
              <a:r>
                <a:rPr lang="en-US" sz="2400" b="1" spc="160" dirty="0">
                  <a:solidFill>
                    <a:schemeClr val="bg1"/>
                  </a:solidFill>
                </a:rPr>
                <a:t>million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6208470-65FF-E64C-8337-D9B06259B8E3}"/>
                </a:ext>
              </a:extLst>
            </p:cNvPr>
            <p:cNvSpPr/>
            <p:nvPr/>
          </p:nvSpPr>
          <p:spPr>
            <a:xfrm>
              <a:off x="928258" y="4980160"/>
              <a:ext cx="994783" cy="944856"/>
            </a:xfrm>
            <a:prstGeom prst="rect">
              <a:avLst/>
            </a:prstGeom>
            <a:solidFill>
              <a:srgbClr val="39A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 dirty="0">
                <a:solidFill>
                  <a:srgbClr val="39A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691D69B-4A48-3E42-A9CD-3B986043B166}"/>
                </a:ext>
              </a:extLst>
            </p:cNvPr>
            <p:cNvSpPr txBox="1"/>
            <p:nvPr/>
          </p:nvSpPr>
          <p:spPr>
            <a:xfrm>
              <a:off x="1020080" y="5213678"/>
              <a:ext cx="809838" cy="5084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ts val="324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$11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C9D855-A8EC-DB4D-A119-53BF1772332D}"/>
              </a:ext>
            </a:extLst>
          </p:cNvPr>
          <p:cNvGrpSpPr/>
          <p:nvPr/>
        </p:nvGrpSpPr>
        <p:grpSpPr>
          <a:xfrm>
            <a:off x="1030873" y="2162801"/>
            <a:ext cx="7082255" cy="2338245"/>
            <a:chOff x="914405" y="2162801"/>
            <a:chExt cx="7082255" cy="233824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1E4F74A-D3D8-2F4E-A14A-2CBD66080B75}"/>
                </a:ext>
              </a:extLst>
            </p:cNvPr>
            <p:cNvCxnSpPr/>
            <p:nvPr/>
          </p:nvCxnSpPr>
          <p:spPr>
            <a:xfrm>
              <a:off x="5411043" y="2483059"/>
              <a:ext cx="793540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558B157-0495-FD49-AEDD-E0D4E1ADA19A}"/>
                </a:ext>
              </a:extLst>
            </p:cNvPr>
            <p:cNvCxnSpPr/>
            <p:nvPr/>
          </p:nvCxnSpPr>
          <p:spPr>
            <a:xfrm>
              <a:off x="2818568" y="2483059"/>
              <a:ext cx="793540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968FABE5-9A04-AB44-8336-84542601E68D}"/>
                </a:ext>
              </a:extLst>
            </p:cNvPr>
            <p:cNvSpPr/>
            <p:nvPr/>
          </p:nvSpPr>
          <p:spPr>
            <a:xfrm>
              <a:off x="914405" y="2162802"/>
              <a:ext cx="1982716" cy="1571278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117319B-8C5E-0F44-9F27-8AF880553E75}"/>
                </a:ext>
              </a:extLst>
            </p:cNvPr>
            <p:cNvSpPr/>
            <p:nvPr/>
          </p:nvSpPr>
          <p:spPr>
            <a:xfrm>
              <a:off x="914405" y="2162820"/>
              <a:ext cx="1982716" cy="5847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FFDF476-BBB6-BD4F-80C9-304DAEF675A1}"/>
                </a:ext>
              </a:extLst>
            </p:cNvPr>
            <p:cNvSpPr txBox="1"/>
            <p:nvPr/>
          </p:nvSpPr>
          <p:spPr>
            <a:xfrm>
              <a:off x="1200503" y="2162801"/>
              <a:ext cx="14105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1971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A9FA2B5-185F-714F-A229-17980A5B39B5}"/>
                </a:ext>
              </a:extLst>
            </p:cNvPr>
            <p:cNvSpPr txBox="1"/>
            <p:nvPr/>
          </p:nvSpPr>
          <p:spPr>
            <a:xfrm>
              <a:off x="934501" y="2839053"/>
              <a:ext cx="194001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The City of San Diego and SDG&amp;E enter into a 50-year gas and electric franchise agreement.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E09D931-3C4A-124F-AD1F-05DE9ED6A647}"/>
                </a:ext>
              </a:extLst>
            </p:cNvPr>
            <p:cNvSpPr/>
            <p:nvPr/>
          </p:nvSpPr>
          <p:spPr>
            <a:xfrm>
              <a:off x="3461662" y="2162820"/>
              <a:ext cx="1982716" cy="5847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4517AC4-2B28-324D-AB27-371FABABAE53}"/>
                </a:ext>
              </a:extLst>
            </p:cNvPr>
            <p:cNvSpPr txBox="1"/>
            <p:nvPr/>
          </p:nvSpPr>
          <p:spPr>
            <a:xfrm>
              <a:off x="3792978" y="2162801"/>
              <a:ext cx="14105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1972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A54A7A-00C2-224F-8D62-6AAD4DF0FF11}"/>
                </a:ext>
              </a:extLst>
            </p:cNvPr>
            <p:cNvSpPr txBox="1"/>
            <p:nvPr/>
          </p:nvSpPr>
          <p:spPr>
            <a:xfrm>
              <a:off x="3488968" y="2746720"/>
              <a:ext cx="194001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California Public Utilities Commission approves franchise agreement.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SDG&amp;E collects 3% franchise fees, significantly higher than average franchise fees across the state and nation.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50736CA-A042-FD4B-AE45-057C94F13946}"/>
                </a:ext>
              </a:extLst>
            </p:cNvPr>
            <p:cNvSpPr/>
            <p:nvPr/>
          </p:nvSpPr>
          <p:spPr>
            <a:xfrm>
              <a:off x="6008919" y="2162820"/>
              <a:ext cx="1982716" cy="5847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9CA30D2-77B0-444F-8845-00AD515534B6}"/>
                </a:ext>
              </a:extLst>
            </p:cNvPr>
            <p:cNvSpPr txBox="1"/>
            <p:nvPr/>
          </p:nvSpPr>
          <p:spPr>
            <a:xfrm>
              <a:off x="6295017" y="2162801"/>
              <a:ext cx="14105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2002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1323C83-E45F-0F4F-81B0-766EAE3D2E7A}"/>
                </a:ext>
              </a:extLst>
            </p:cNvPr>
            <p:cNvSpPr txBox="1"/>
            <p:nvPr/>
          </p:nvSpPr>
          <p:spPr>
            <a:xfrm>
              <a:off x="6034039" y="2839053"/>
              <a:ext cx="194001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The City of San Diego and SDG&amp;E renegotiated fees to include an additional 3.53% undergrounding surcharge collected from City residents.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ACDCFE2-D147-A248-98D9-FB3683834102}"/>
                </a:ext>
              </a:extLst>
            </p:cNvPr>
            <p:cNvSpPr/>
            <p:nvPr/>
          </p:nvSpPr>
          <p:spPr>
            <a:xfrm>
              <a:off x="3461662" y="2162801"/>
              <a:ext cx="1982716" cy="2279687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F53115B-F560-024B-886D-7C6D8600CA5B}"/>
                </a:ext>
              </a:extLst>
            </p:cNvPr>
            <p:cNvSpPr/>
            <p:nvPr/>
          </p:nvSpPr>
          <p:spPr>
            <a:xfrm>
              <a:off x="6013944" y="2162801"/>
              <a:ext cx="1982716" cy="1903184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2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ip.png">
            <a:extLst>
              <a:ext uri="{FF2B5EF4-FFF2-40B4-BE49-F238E27FC236}">
                <a16:creationId xmlns="" xmlns:a16="http://schemas.microsoft.com/office/drawing/2014/main" id="{92B5D4A2-1A07-A141-BC5C-F38A68D73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rip.png">
            <a:extLst>
              <a:ext uri="{FF2B5EF4-FFF2-40B4-BE49-F238E27FC236}">
                <a16:creationId xmlns="" xmlns:a16="http://schemas.microsoft.com/office/drawing/2014/main" id="{99C4433E-E27A-F545-8F99-24588301C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="" xmlns:a16="http://schemas.microsoft.com/office/drawing/2014/main" id="{265144B6-45D7-0541-8BC0-B540060DD4B9}"/>
              </a:ext>
            </a:extLst>
          </p:cNvPr>
          <p:cNvSpPr txBox="1">
            <a:spLocks/>
          </p:cNvSpPr>
          <p:nvPr/>
        </p:nvSpPr>
        <p:spPr>
          <a:xfrm>
            <a:off x="7625021" y="638948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97AEC9FF-2444-4BBE-ACC0-98083C60787D}" type="slidenum">
              <a:rPr lang="en-US" altLang="en-US" smtClean="0">
                <a:ea typeface="ヒラギノ角ゴ Pro W3" pitchFamily="6" charset="-128"/>
              </a:rPr>
              <a:pPr defTabSz="457200">
                <a:defRPr/>
              </a:pPr>
              <a:t>3</a:t>
            </a:fld>
            <a:endParaRPr lang="en-US" altLang="en-US" dirty="0">
              <a:ea typeface="ヒラギノ角ゴ Pro W3" pitchFamily="6" charset="-128"/>
            </a:endParaRPr>
          </a:p>
        </p:txBody>
      </p:sp>
      <p:sp>
        <p:nvSpPr>
          <p:cNvPr id="41" name="Title 7">
            <a:extLst>
              <a:ext uri="{FF2B5EF4-FFF2-40B4-BE49-F238E27FC236}">
                <a16:creationId xmlns="" xmlns:a16="http://schemas.microsoft.com/office/drawing/2014/main" id="{15AE5695-3673-E24A-B25D-D8C7B05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25" y="517829"/>
            <a:ext cx="7597895" cy="1058195"/>
          </a:xfrm>
        </p:spPr>
        <p:txBody>
          <a:bodyPr>
            <a:normAutofit/>
          </a:bodyPr>
          <a:lstStyle/>
          <a:p>
            <a:pPr>
              <a:lnSpc>
                <a:spcPts val="286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Projected Timeline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73DC9FDC-049F-484B-9B22-293FC5E3FFD9}"/>
              </a:ext>
            </a:extLst>
          </p:cNvPr>
          <p:cNvCxnSpPr>
            <a:cxnSpLocks/>
          </p:cNvCxnSpPr>
          <p:nvPr/>
        </p:nvCxnSpPr>
        <p:spPr>
          <a:xfrm>
            <a:off x="2075030" y="1834332"/>
            <a:ext cx="349068" cy="0"/>
          </a:xfrm>
          <a:prstGeom prst="line">
            <a:avLst/>
          </a:prstGeom>
          <a:ln w="31750">
            <a:solidFill>
              <a:schemeClr val="accent4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24DDC80-CB4D-664A-88FE-81822A422131}"/>
              </a:ext>
            </a:extLst>
          </p:cNvPr>
          <p:cNvSpPr/>
          <p:nvPr/>
        </p:nvSpPr>
        <p:spPr>
          <a:xfrm>
            <a:off x="194617" y="1514074"/>
            <a:ext cx="1982716" cy="1664133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31F5F94-1A4E-BA43-AE8A-4AE66265ACCE}"/>
              </a:ext>
            </a:extLst>
          </p:cNvPr>
          <p:cNvSpPr/>
          <p:nvPr/>
        </p:nvSpPr>
        <p:spPr>
          <a:xfrm>
            <a:off x="194617" y="1514093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C0D2C61-15E3-1E47-A53E-0D53C8632AE5}"/>
              </a:ext>
            </a:extLst>
          </p:cNvPr>
          <p:cNvSpPr txBox="1"/>
          <p:nvPr/>
        </p:nvSpPr>
        <p:spPr>
          <a:xfrm>
            <a:off x="480715" y="1621796"/>
            <a:ext cx="1410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February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801067B-10CB-084F-AC2C-9D73076FEFC0}"/>
              </a:ext>
            </a:extLst>
          </p:cNvPr>
          <p:cNvSpPr txBox="1"/>
          <p:nvPr/>
        </p:nvSpPr>
        <p:spPr>
          <a:xfrm>
            <a:off x="214713" y="2236493"/>
            <a:ext cx="19400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Collect feedback from RFEI &amp; Community Outreach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5981E76-918F-8742-9B71-3582D075B7F3}"/>
              </a:ext>
            </a:extLst>
          </p:cNvPr>
          <p:cNvSpPr/>
          <p:nvPr/>
        </p:nvSpPr>
        <p:spPr>
          <a:xfrm>
            <a:off x="2450929" y="1514074"/>
            <a:ext cx="1982716" cy="1664133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D11A1F45-EB4C-6241-952F-B81E9C030BE0}"/>
              </a:ext>
            </a:extLst>
          </p:cNvPr>
          <p:cNvSpPr/>
          <p:nvPr/>
        </p:nvSpPr>
        <p:spPr>
          <a:xfrm>
            <a:off x="2450929" y="1514093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9" dirty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897C80A-7CAC-C442-8FA6-EA97130F8A8B}"/>
              </a:ext>
            </a:extLst>
          </p:cNvPr>
          <p:cNvSpPr txBox="1"/>
          <p:nvPr/>
        </p:nvSpPr>
        <p:spPr>
          <a:xfrm>
            <a:off x="2737027" y="1621796"/>
            <a:ext cx="1410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MARCH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AAD4731-97F1-284A-AAF8-786BE91B7C7B}"/>
              </a:ext>
            </a:extLst>
          </p:cNvPr>
          <p:cNvSpPr txBox="1"/>
          <p:nvPr/>
        </p:nvSpPr>
        <p:spPr>
          <a:xfrm>
            <a:off x="2471025" y="2344215"/>
            <a:ext cx="19400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Draft Franchise Fee Agreement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B5D6D9CD-8EF8-A44A-9809-EFF8DB8C4AE3}"/>
              </a:ext>
            </a:extLst>
          </p:cNvPr>
          <p:cNvSpPr/>
          <p:nvPr/>
        </p:nvSpPr>
        <p:spPr>
          <a:xfrm>
            <a:off x="4695365" y="1514074"/>
            <a:ext cx="1982716" cy="1664133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24E84B6-299B-6A4A-83BA-D864D0A94C5D}"/>
              </a:ext>
            </a:extLst>
          </p:cNvPr>
          <p:cNvSpPr/>
          <p:nvPr/>
        </p:nvSpPr>
        <p:spPr>
          <a:xfrm>
            <a:off x="4695365" y="1514093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E056DF0-F355-9445-A271-42118F12A9C5}"/>
              </a:ext>
            </a:extLst>
          </p:cNvPr>
          <p:cNvSpPr txBox="1"/>
          <p:nvPr/>
        </p:nvSpPr>
        <p:spPr>
          <a:xfrm>
            <a:off x="4981463" y="1621796"/>
            <a:ext cx="1410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0147938-D15B-6B47-B2ED-B0F6CBD32917}"/>
              </a:ext>
            </a:extLst>
          </p:cNvPr>
          <p:cNvSpPr txBox="1"/>
          <p:nvPr/>
        </p:nvSpPr>
        <p:spPr>
          <a:xfrm>
            <a:off x="4715461" y="2128771"/>
            <a:ext cx="19400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Draft agreement presented for public review and input at City Council/Committee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3C315C9-26CF-C340-9372-BBD3DC71FD66}"/>
              </a:ext>
            </a:extLst>
          </p:cNvPr>
          <p:cNvSpPr/>
          <p:nvPr/>
        </p:nvSpPr>
        <p:spPr>
          <a:xfrm>
            <a:off x="6939801" y="1514074"/>
            <a:ext cx="1982716" cy="1664133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FA4A05A4-B71B-F145-A39E-CCC0072E8CC1}"/>
              </a:ext>
            </a:extLst>
          </p:cNvPr>
          <p:cNvSpPr/>
          <p:nvPr/>
        </p:nvSpPr>
        <p:spPr>
          <a:xfrm>
            <a:off x="6939801" y="1514093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8952604-5F97-2644-9CD5-AD0018FF06E7}"/>
              </a:ext>
            </a:extLst>
          </p:cNvPr>
          <p:cNvSpPr txBox="1"/>
          <p:nvPr/>
        </p:nvSpPr>
        <p:spPr>
          <a:xfrm>
            <a:off x="7225899" y="1621796"/>
            <a:ext cx="1410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May/june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ED6B779-3608-724D-98DE-4B9F66B9E3BA}"/>
              </a:ext>
            </a:extLst>
          </p:cNvPr>
          <p:cNvSpPr txBox="1"/>
          <p:nvPr/>
        </p:nvSpPr>
        <p:spPr>
          <a:xfrm>
            <a:off x="6959897" y="2236493"/>
            <a:ext cx="19400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Franchise agreement released as Invitation to Bid (ITB)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9435DBD-956E-5846-A109-9500867A07F5}"/>
              </a:ext>
            </a:extLst>
          </p:cNvPr>
          <p:cNvSpPr/>
          <p:nvPr/>
        </p:nvSpPr>
        <p:spPr>
          <a:xfrm>
            <a:off x="194617" y="3841070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4C8F386-CE98-8C40-97AD-07A92480CA5B}"/>
              </a:ext>
            </a:extLst>
          </p:cNvPr>
          <p:cNvSpPr txBox="1"/>
          <p:nvPr/>
        </p:nvSpPr>
        <p:spPr>
          <a:xfrm>
            <a:off x="191536" y="3948773"/>
            <a:ext cx="19631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July/august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53B123C-8160-6E49-9534-7B466CDE2B41}"/>
              </a:ext>
            </a:extLst>
          </p:cNvPr>
          <p:cNvSpPr txBox="1"/>
          <p:nvPr/>
        </p:nvSpPr>
        <p:spPr>
          <a:xfrm>
            <a:off x="214713" y="4586373"/>
            <a:ext cx="19400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Evaluate responses to (ITB) and form recommendation for City Council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95624D5D-96C3-2543-B52F-232DE1262418}"/>
              </a:ext>
            </a:extLst>
          </p:cNvPr>
          <p:cNvSpPr/>
          <p:nvPr/>
        </p:nvSpPr>
        <p:spPr>
          <a:xfrm>
            <a:off x="2450929" y="3841070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9D0491E-7E3F-A643-9654-82EA9DDFCBAC}"/>
              </a:ext>
            </a:extLst>
          </p:cNvPr>
          <p:cNvSpPr txBox="1"/>
          <p:nvPr/>
        </p:nvSpPr>
        <p:spPr>
          <a:xfrm>
            <a:off x="2737027" y="3948773"/>
            <a:ext cx="1410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4A3FB4D-C455-F94D-AF32-BE7DA29D8391}"/>
              </a:ext>
            </a:extLst>
          </p:cNvPr>
          <p:cNvSpPr txBox="1"/>
          <p:nvPr/>
        </p:nvSpPr>
        <p:spPr>
          <a:xfrm>
            <a:off x="2471025" y="4478651"/>
            <a:ext cx="194001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Present recommendation of proposed franchise agreement to City Council/Committee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5C742237-CA0D-DB4E-AE28-74DD9998E6E8}"/>
              </a:ext>
            </a:extLst>
          </p:cNvPr>
          <p:cNvSpPr/>
          <p:nvPr/>
        </p:nvSpPr>
        <p:spPr>
          <a:xfrm>
            <a:off x="4695365" y="3841070"/>
            <a:ext cx="1982716" cy="5847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9B0C6EE-5020-CF44-89F4-F8B07388786B}"/>
              </a:ext>
            </a:extLst>
          </p:cNvPr>
          <p:cNvSpPr txBox="1"/>
          <p:nvPr/>
        </p:nvSpPr>
        <p:spPr>
          <a:xfrm>
            <a:off x="4695365" y="3866058"/>
            <a:ext cx="1982716" cy="534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b="1" cap="all" dirty="0">
                <a:solidFill>
                  <a:schemeClr val="bg1"/>
                </a:solidFill>
              </a:rPr>
              <a:t>October - january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F979787-F169-6344-B513-57E75D835172}"/>
              </a:ext>
            </a:extLst>
          </p:cNvPr>
          <p:cNvSpPr txBox="1"/>
          <p:nvPr/>
        </p:nvSpPr>
        <p:spPr>
          <a:xfrm>
            <a:off x="4716718" y="4801817"/>
            <a:ext cx="19400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Receive CPUC approval (if necessary)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9AAA41B6-89D1-2F4A-A5DA-227040A8805D}"/>
              </a:ext>
            </a:extLst>
          </p:cNvPr>
          <p:cNvCxnSpPr>
            <a:cxnSpLocks/>
          </p:cNvCxnSpPr>
          <p:nvPr/>
        </p:nvCxnSpPr>
        <p:spPr>
          <a:xfrm>
            <a:off x="4319466" y="1834332"/>
            <a:ext cx="349068" cy="0"/>
          </a:xfrm>
          <a:prstGeom prst="line">
            <a:avLst/>
          </a:prstGeom>
          <a:ln w="31750">
            <a:solidFill>
              <a:schemeClr val="accent4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0BD16437-1D41-B34E-9209-6D3B93D13948}"/>
              </a:ext>
            </a:extLst>
          </p:cNvPr>
          <p:cNvCxnSpPr>
            <a:cxnSpLocks/>
          </p:cNvCxnSpPr>
          <p:nvPr/>
        </p:nvCxnSpPr>
        <p:spPr>
          <a:xfrm>
            <a:off x="6552027" y="1834332"/>
            <a:ext cx="349068" cy="0"/>
          </a:xfrm>
          <a:prstGeom prst="line">
            <a:avLst/>
          </a:prstGeom>
          <a:ln w="31750">
            <a:solidFill>
              <a:schemeClr val="accent4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0FD856E8-1E2C-A54D-A219-60160A0CF9FA}"/>
              </a:ext>
            </a:extLst>
          </p:cNvPr>
          <p:cNvCxnSpPr>
            <a:cxnSpLocks/>
          </p:cNvCxnSpPr>
          <p:nvPr/>
        </p:nvCxnSpPr>
        <p:spPr>
          <a:xfrm>
            <a:off x="2075030" y="4151328"/>
            <a:ext cx="349068" cy="0"/>
          </a:xfrm>
          <a:prstGeom prst="line">
            <a:avLst/>
          </a:prstGeom>
          <a:ln w="31750">
            <a:solidFill>
              <a:schemeClr val="accent4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04231AAE-FEB2-094B-B58B-F32FA021D8E8}"/>
              </a:ext>
            </a:extLst>
          </p:cNvPr>
          <p:cNvCxnSpPr>
            <a:cxnSpLocks/>
          </p:cNvCxnSpPr>
          <p:nvPr/>
        </p:nvCxnSpPr>
        <p:spPr>
          <a:xfrm>
            <a:off x="4322284" y="4151328"/>
            <a:ext cx="349068" cy="0"/>
          </a:xfrm>
          <a:prstGeom prst="line">
            <a:avLst/>
          </a:prstGeom>
          <a:ln w="31750">
            <a:solidFill>
              <a:schemeClr val="accent4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3BF36CA2-77EC-B248-B464-C94088EC2372}"/>
              </a:ext>
            </a:extLst>
          </p:cNvPr>
          <p:cNvSpPr/>
          <p:nvPr/>
        </p:nvSpPr>
        <p:spPr>
          <a:xfrm>
            <a:off x="194617" y="3838357"/>
            <a:ext cx="1982716" cy="185832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891AE238-A715-074B-8A2B-9D5477124096}"/>
              </a:ext>
            </a:extLst>
          </p:cNvPr>
          <p:cNvSpPr/>
          <p:nvPr/>
        </p:nvSpPr>
        <p:spPr>
          <a:xfrm>
            <a:off x="2450929" y="3838357"/>
            <a:ext cx="1982716" cy="185832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97AFD06F-A0C1-DF4C-A53A-BAA4651F7A82}"/>
              </a:ext>
            </a:extLst>
          </p:cNvPr>
          <p:cNvSpPr/>
          <p:nvPr/>
        </p:nvSpPr>
        <p:spPr>
          <a:xfrm>
            <a:off x="4695365" y="3838357"/>
            <a:ext cx="1982716" cy="185832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>
              <a:solidFill>
                <a:schemeClr val="accent6"/>
              </a:solidFill>
            </a:endParaRPr>
          </a:p>
        </p:txBody>
      </p:sp>
      <p:sp>
        <p:nvSpPr>
          <p:cNvPr id="141" name="Freeform 140">
            <a:extLst>
              <a:ext uri="{FF2B5EF4-FFF2-40B4-BE49-F238E27FC236}">
                <a16:creationId xmlns="" xmlns:a16="http://schemas.microsoft.com/office/drawing/2014/main" id="{9E102639-EBC6-004F-9A32-E552A924A83E}"/>
              </a:ext>
            </a:extLst>
          </p:cNvPr>
          <p:cNvSpPr/>
          <p:nvPr/>
        </p:nvSpPr>
        <p:spPr>
          <a:xfrm>
            <a:off x="1091682" y="3172408"/>
            <a:ext cx="6830008" cy="606490"/>
          </a:xfrm>
          <a:custGeom>
            <a:avLst/>
            <a:gdLst>
              <a:gd name="connsiteX0" fmla="*/ 6830008 w 6830008"/>
              <a:gd name="connsiteY0" fmla="*/ 0 h 606490"/>
              <a:gd name="connsiteX1" fmla="*/ 6830008 w 6830008"/>
              <a:gd name="connsiteY1" fmla="*/ 233265 h 606490"/>
              <a:gd name="connsiteX2" fmla="*/ 0 w 6830008"/>
              <a:gd name="connsiteY2" fmla="*/ 233265 h 606490"/>
              <a:gd name="connsiteX3" fmla="*/ 0 w 6830008"/>
              <a:gd name="connsiteY3" fmla="*/ 606490 h 6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0008" h="606490">
                <a:moveTo>
                  <a:pt x="6830008" y="0"/>
                </a:moveTo>
                <a:lnTo>
                  <a:pt x="6830008" y="233265"/>
                </a:lnTo>
                <a:lnTo>
                  <a:pt x="0" y="233265"/>
                </a:lnTo>
                <a:lnTo>
                  <a:pt x="0" y="606490"/>
                </a:lnTo>
              </a:path>
            </a:pathLst>
          </a:custGeom>
          <a:noFill/>
          <a:ln w="31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B84516A8-9CA6-C049-93C4-4C73047DF8DD}"/>
              </a:ext>
            </a:extLst>
          </p:cNvPr>
          <p:cNvCxnSpPr>
            <a:cxnSpLocks/>
          </p:cNvCxnSpPr>
          <p:nvPr/>
        </p:nvCxnSpPr>
        <p:spPr>
          <a:xfrm>
            <a:off x="996974" y="4300142"/>
            <a:ext cx="427" cy="2560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FBE8C54F-650A-1844-B6DC-828711D45810}"/>
              </a:ext>
            </a:extLst>
          </p:cNvPr>
          <p:cNvCxnSpPr>
            <a:cxnSpLocks/>
          </p:cNvCxnSpPr>
          <p:nvPr/>
        </p:nvCxnSpPr>
        <p:spPr>
          <a:xfrm>
            <a:off x="3325959" y="4300142"/>
            <a:ext cx="427" cy="2560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97B471E4-8996-7F4C-8481-14BBC3C77459}"/>
              </a:ext>
            </a:extLst>
          </p:cNvPr>
          <p:cNvCxnSpPr>
            <a:cxnSpLocks/>
          </p:cNvCxnSpPr>
          <p:nvPr/>
        </p:nvCxnSpPr>
        <p:spPr>
          <a:xfrm>
            <a:off x="5646466" y="4300142"/>
            <a:ext cx="427" cy="2560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ED884D4E-3268-3748-93D9-B23AF98D642B}"/>
              </a:ext>
            </a:extLst>
          </p:cNvPr>
          <p:cNvSpPr/>
          <p:nvPr/>
        </p:nvSpPr>
        <p:spPr>
          <a:xfrm>
            <a:off x="972589" y="5120640"/>
            <a:ext cx="7057506" cy="357447"/>
          </a:xfrm>
          <a:custGeom>
            <a:avLst/>
            <a:gdLst>
              <a:gd name="connsiteX0" fmla="*/ 0 w 7057506"/>
              <a:gd name="connsiteY0" fmla="*/ 8313 h 357447"/>
              <a:gd name="connsiteX1" fmla="*/ 0 w 7057506"/>
              <a:gd name="connsiteY1" fmla="*/ 357447 h 357447"/>
              <a:gd name="connsiteX2" fmla="*/ 7057506 w 7057506"/>
              <a:gd name="connsiteY2" fmla="*/ 357447 h 357447"/>
              <a:gd name="connsiteX3" fmla="*/ 7049193 w 7057506"/>
              <a:gd name="connsiteY3" fmla="*/ 0 h 3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7506" h="357447">
                <a:moveTo>
                  <a:pt x="0" y="8313"/>
                </a:moveTo>
                <a:lnTo>
                  <a:pt x="0" y="357447"/>
                </a:lnTo>
                <a:lnTo>
                  <a:pt x="7057506" y="357447"/>
                </a:lnTo>
                <a:lnTo>
                  <a:pt x="7049193" y="0"/>
                </a:lnTo>
              </a:path>
            </a:pathLst>
          </a:custGeom>
          <a:noFill/>
          <a:ln w="317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Strip.png">
            <a:extLst>
              <a:ext uri="{FF2B5EF4-FFF2-40B4-BE49-F238E27FC236}">
                <a16:creationId xmlns="" xmlns:a16="http://schemas.microsoft.com/office/drawing/2014/main" id="{92B5D4A2-1A07-A141-BC5C-F38A68D73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rip.png">
            <a:extLst>
              <a:ext uri="{FF2B5EF4-FFF2-40B4-BE49-F238E27FC236}">
                <a16:creationId xmlns="" xmlns:a16="http://schemas.microsoft.com/office/drawing/2014/main" id="{99C4433E-E27A-F545-8F99-24588301C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="" xmlns:a16="http://schemas.microsoft.com/office/drawing/2014/main" id="{265144B6-45D7-0541-8BC0-B540060DD4B9}"/>
              </a:ext>
            </a:extLst>
          </p:cNvPr>
          <p:cNvSpPr txBox="1">
            <a:spLocks/>
          </p:cNvSpPr>
          <p:nvPr/>
        </p:nvSpPr>
        <p:spPr>
          <a:xfrm>
            <a:off x="7625021" y="638948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97AEC9FF-2444-4BBE-ACC0-98083C60787D}" type="slidenum">
              <a:rPr lang="en-US" altLang="en-US" smtClean="0">
                <a:ea typeface="ヒラギノ角ゴ Pro W3" pitchFamily="6" charset="-128"/>
              </a:rPr>
              <a:pPr defTabSz="457200">
                <a:defRPr/>
              </a:pPr>
              <a:t>4</a:t>
            </a:fld>
            <a:endParaRPr lang="en-US" altLang="en-US" dirty="0">
              <a:ea typeface="ヒラギノ角ゴ Pro W3" pitchFamily="6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C028AE1-1139-9846-9C2D-10925A74D8D9}"/>
              </a:ext>
            </a:extLst>
          </p:cNvPr>
          <p:cNvCxnSpPr/>
          <p:nvPr/>
        </p:nvCxnSpPr>
        <p:spPr>
          <a:xfrm>
            <a:off x="327171" y="4328719"/>
            <a:ext cx="8363823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28D16D-FDAC-4B44-B4C7-405001AC7553}"/>
              </a:ext>
            </a:extLst>
          </p:cNvPr>
          <p:cNvSpPr txBox="1"/>
          <p:nvPr/>
        </p:nvSpPr>
        <p:spPr>
          <a:xfrm>
            <a:off x="676890" y="4607098"/>
            <a:ext cx="6607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/>
              </a:rPr>
              <a:t>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A1AFCBD-4BD4-E441-9F57-24743BB4A867}"/>
              </a:ext>
            </a:extLst>
          </p:cNvPr>
          <p:cNvSpPr txBox="1"/>
          <p:nvPr/>
        </p:nvSpPr>
        <p:spPr>
          <a:xfrm>
            <a:off x="2996714" y="4574809"/>
            <a:ext cx="6607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/>
              </a:rPr>
              <a:t>2030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9D002F-F26F-4E4F-96B3-EDE9A6F1942F}"/>
              </a:ext>
            </a:extLst>
          </p:cNvPr>
          <p:cNvSpPr txBox="1"/>
          <p:nvPr/>
        </p:nvSpPr>
        <p:spPr>
          <a:xfrm>
            <a:off x="5316307" y="4574809"/>
            <a:ext cx="6607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/>
              </a:rPr>
              <a:t>2035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4F974B8-1042-0F46-917F-C58B2D55AA17}"/>
              </a:ext>
            </a:extLst>
          </p:cNvPr>
          <p:cNvCxnSpPr>
            <a:cxnSpLocks/>
          </p:cNvCxnSpPr>
          <p:nvPr/>
        </p:nvCxnSpPr>
        <p:spPr>
          <a:xfrm>
            <a:off x="7981303" y="4300142"/>
            <a:ext cx="427" cy="2560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891232-740B-074C-BF9A-F0B698AA5A21}"/>
              </a:ext>
            </a:extLst>
          </p:cNvPr>
          <p:cNvSpPr txBox="1"/>
          <p:nvPr/>
        </p:nvSpPr>
        <p:spPr>
          <a:xfrm>
            <a:off x="7650931" y="4574809"/>
            <a:ext cx="6607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/>
              </a:rPr>
              <a:t>2045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F4DEED-5449-E843-AD1B-97322EA9F76F}"/>
              </a:ext>
            </a:extLst>
          </p:cNvPr>
          <p:cNvSpPr txBox="1"/>
          <p:nvPr/>
        </p:nvSpPr>
        <p:spPr>
          <a:xfrm>
            <a:off x="2573010" y="2802099"/>
            <a:ext cx="1506324" cy="523220"/>
          </a:xfrm>
          <a:prstGeom prst="rect">
            <a:avLst/>
          </a:prstGeom>
          <a:solidFill>
            <a:srgbClr val="39A060"/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SB100</a:t>
            </a:r>
            <a:b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60% Renewables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485EEDFC-BB47-0B48-B109-B16C602B5EEC}"/>
              </a:ext>
            </a:extLst>
          </p:cNvPr>
          <p:cNvSpPr/>
          <p:nvPr/>
        </p:nvSpPr>
        <p:spPr>
          <a:xfrm>
            <a:off x="3259495" y="4262042"/>
            <a:ext cx="133354" cy="133354"/>
          </a:xfrm>
          <a:prstGeom prst="ellipse">
            <a:avLst/>
          </a:prstGeom>
          <a:solidFill>
            <a:srgbClr val="39A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D9D06A3B-6709-B542-B6D0-DF413EA2FB67}"/>
              </a:ext>
            </a:extLst>
          </p:cNvPr>
          <p:cNvCxnSpPr>
            <a:cxnSpLocks/>
            <a:stCxn id="27" idx="2"/>
            <a:endCxn id="33" idx="4"/>
          </p:cNvCxnSpPr>
          <p:nvPr/>
        </p:nvCxnSpPr>
        <p:spPr>
          <a:xfrm>
            <a:off x="3326172" y="3325319"/>
            <a:ext cx="0" cy="1070077"/>
          </a:xfrm>
          <a:prstGeom prst="line">
            <a:avLst/>
          </a:prstGeom>
          <a:ln>
            <a:solidFill>
              <a:srgbClr val="39A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B0ED36F-AFF7-E642-A7A2-37665EE0D754}"/>
              </a:ext>
            </a:extLst>
          </p:cNvPr>
          <p:cNvSpPr/>
          <p:nvPr/>
        </p:nvSpPr>
        <p:spPr>
          <a:xfrm>
            <a:off x="5580002" y="4262042"/>
            <a:ext cx="133354" cy="133354"/>
          </a:xfrm>
          <a:prstGeom prst="ellipse">
            <a:avLst/>
          </a:prstGeom>
          <a:solidFill>
            <a:srgbClr val="39A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C567DD7-60C9-E141-8556-F87EA6B07654}"/>
              </a:ext>
            </a:extLst>
          </p:cNvPr>
          <p:cNvCxnSpPr>
            <a:cxnSpLocks/>
          </p:cNvCxnSpPr>
          <p:nvPr/>
        </p:nvCxnSpPr>
        <p:spPr>
          <a:xfrm>
            <a:off x="5644787" y="3576514"/>
            <a:ext cx="3785" cy="707917"/>
          </a:xfrm>
          <a:prstGeom prst="line">
            <a:avLst/>
          </a:prstGeom>
          <a:ln>
            <a:solidFill>
              <a:srgbClr val="39A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482E6E58-C657-184F-B613-7E113BA85257}"/>
              </a:ext>
            </a:extLst>
          </p:cNvPr>
          <p:cNvSpPr/>
          <p:nvPr/>
        </p:nvSpPr>
        <p:spPr>
          <a:xfrm>
            <a:off x="7914626" y="4262042"/>
            <a:ext cx="133354" cy="133354"/>
          </a:xfrm>
          <a:prstGeom prst="ellipse">
            <a:avLst/>
          </a:prstGeom>
          <a:solidFill>
            <a:srgbClr val="39A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FA26368-0884-2D4E-BC8F-68158BFC74D5}"/>
              </a:ext>
            </a:extLst>
          </p:cNvPr>
          <p:cNvCxnSpPr>
            <a:cxnSpLocks/>
          </p:cNvCxnSpPr>
          <p:nvPr/>
        </p:nvCxnSpPr>
        <p:spPr>
          <a:xfrm>
            <a:off x="7981303" y="3190471"/>
            <a:ext cx="0" cy="1093960"/>
          </a:xfrm>
          <a:prstGeom prst="line">
            <a:avLst/>
          </a:prstGeom>
          <a:ln>
            <a:solidFill>
              <a:srgbClr val="39A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297F94E-3342-E24D-AD7B-776EB259394A}"/>
              </a:ext>
            </a:extLst>
          </p:cNvPr>
          <p:cNvSpPr txBox="1"/>
          <p:nvPr/>
        </p:nvSpPr>
        <p:spPr>
          <a:xfrm>
            <a:off x="4893517" y="3441201"/>
            <a:ext cx="1506324" cy="523220"/>
          </a:xfrm>
          <a:prstGeom prst="rect">
            <a:avLst/>
          </a:prstGeom>
          <a:solidFill>
            <a:srgbClr val="39A060"/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CAP</a:t>
            </a:r>
            <a:b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100% Renewables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5951D0C-614B-C04D-93E1-68C89282C0DA}"/>
              </a:ext>
            </a:extLst>
          </p:cNvPr>
          <p:cNvSpPr txBox="1"/>
          <p:nvPr/>
        </p:nvSpPr>
        <p:spPr>
          <a:xfrm>
            <a:off x="7188358" y="3162258"/>
            <a:ext cx="1585890" cy="523220"/>
          </a:xfrm>
          <a:prstGeom prst="rect">
            <a:avLst/>
          </a:prstGeom>
          <a:solidFill>
            <a:srgbClr val="39A060"/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SB100</a:t>
            </a:r>
            <a:b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100% Zero-Carbon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7A133D6-E5EE-3740-A973-9A5415586191}"/>
              </a:ext>
            </a:extLst>
          </p:cNvPr>
          <p:cNvSpPr txBox="1"/>
          <p:nvPr/>
        </p:nvSpPr>
        <p:spPr>
          <a:xfrm>
            <a:off x="244025" y="3377995"/>
            <a:ext cx="1506324" cy="523220"/>
          </a:xfrm>
          <a:prstGeom prst="rect">
            <a:avLst/>
          </a:prstGeom>
          <a:solidFill>
            <a:srgbClr val="39A060"/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SDG&amp;E</a:t>
            </a:r>
            <a:b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45% Renewables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4F5775C-E91A-4B41-B346-9BF9DC5416B6}"/>
              </a:ext>
            </a:extLst>
          </p:cNvPr>
          <p:cNvSpPr/>
          <p:nvPr/>
        </p:nvSpPr>
        <p:spPr>
          <a:xfrm>
            <a:off x="930510" y="4262042"/>
            <a:ext cx="133354" cy="133354"/>
          </a:xfrm>
          <a:prstGeom prst="ellipse">
            <a:avLst/>
          </a:prstGeom>
          <a:solidFill>
            <a:srgbClr val="39A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79FDA727-C41C-2445-B542-5205D74FBB00}"/>
              </a:ext>
            </a:extLst>
          </p:cNvPr>
          <p:cNvCxnSpPr>
            <a:cxnSpLocks/>
          </p:cNvCxnSpPr>
          <p:nvPr/>
        </p:nvCxnSpPr>
        <p:spPr>
          <a:xfrm>
            <a:off x="997187" y="3901215"/>
            <a:ext cx="0" cy="360827"/>
          </a:xfrm>
          <a:prstGeom prst="line">
            <a:avLst/>
          </a:prstGeom>
          <a:ln>
            <a:solidFill>
              <a:srgbClr val="39A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3F94080-DFC9-BC40-99A7-7F1E34C4AC54}"/>
              </a:ext>
            </a:extLst>
          </p:cNvPr>
          <p:cNvSpPr txBox="1"/>
          <p:nvPr/>
        </p:nvSpPr>
        <p:spPr>
          <a:xfrm>
            <a:off x="3856660" y="5334552"/>
            <a:ext cx="1038784" cy="3077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25 years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49DF8CC-2252-F841-9422-08FCCD887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283" y="1476637"/>
            <a:ext cx="8752596" cy="1085866"/>
          </a:xfrm>
        </p:spPr>
        <p:txBody>
          <a:bodyPr>
            <a:normAutofit/>
          </a:bodyPr>
          <a:lstStyle/>
          <a:p>
            <a:r>
              <a:rPr lang="en-US" dirty="0"/>
              <a:t>Rather than the current 50-year franchise agreement, a minimum 25 or 30-year term with performance metrics is needed to allow enough time for the long-term investments necessary to achieve City and state goals.</a:t>
            </a:r>
          </a:p>
        </p:txBody>
      </p:sp>
      <p:sp>
        <p:nvSpPr>
          <p:cNvPr id="41" name="Title 7">
            <a:extLst>
              <a:ext uri="{FF2B5EF4-FFF2-40B4-BE49-F238E27FC236}">
                <a16:creationId xmlns="" xmlns:a16="http://schemas.microsoft.com/office/drawing/2014/main" id="{15AE5695-3673-E24A-B25D-D8C7B05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25" y="517829"/>
            <a:ext cx="7597895" cy="1058195"/>
          </a:xfrm>
        </p:spPr>
        <p:txBody>
          <a:bodyPr>
            <a:normAutofit/>
          </a:bodyPr>
          <a:lstStyle/>
          <a:p>
            <a:pPr>
              <a:lnSpc>
                <a:spcPts val="286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Modernizing the Franchise Agreement to a term that aligns with local and statewide climate goals </a:t>
            </a:r>
          </a:p>
        </p:txBody>
      </p:sp>
    </p:spTree>
    <p:extLst>
      <p:ext uri="{BB962C8B-B14F-4D97-AF65-F5344CB8AC3E}">
        <p14:creationId xmlns:p14="http://schemas.microsoft.com/office/powerpoint/2010/main" val="365837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C4C7AB-5DB1-4B90-B18D-6B3965EC3489}"/>
              </a:ext>
            </a:extLst>
          </p:cNvPr>
          <p:cNvSpPr txBox="1"/>
          <p:nvPr/>
        </p:nvSpPr>
        <p:spPr>
          <a:xfrm>
            <a:off x="147379" y="441314"/>
            <a:ext cx="737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Prioritizing Safety and Reliability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3AA619-A17E-431F-8CD6-DAC513ADC93A}"/>
              </a:ext>
            </a:extLst>
          </p:cNvPr>
          <p:cNvSpPr txBox="1"/>
          <p:nvPr/>
        </p:nvSpPr>
        <p:spPr>
          <a:xfrm>
            <a:off x="147379" y="1341944"/>
            <a:ext cx="5295478" cy="50475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 has pioneered many wildfire safety innovations and is recognized as a role model in wildfire prevention and wildfire risk mitigation.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To address wildfire risk, SDG&amp;E has: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Replaced 22,000 wood poles with steel poles,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Installed 191 weather stations and 100 cameras to monitor real-time conditions, and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Pursued numerous other innovations to make the power grid safer and stronger.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 provides 24/7 gas and electric service response teams to keep power and gas flowing to homes and businesses.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picture containing man, wearing, yellow, woman&#10;&#10;Description automatically generated">
            <a:extLst>
              <a:ext uri="{FF2B5EF4-FFF2-40B4-BE49-F238E27FC236}">
                <a16:creationId xmlns="" xmlns:a16="http://schemas.microsoft.com/office/drawing/2014/main" id="{D38C6A56-F745-4719-9974-70739356EA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r="25555"/>
          <a:stretch/>
        </p:blipFill>
        <p:spPr>
          <a:xfrm>
            <a:off x="5781541" y="1398483"/>
            <a:ext cx="2766005" cy="3775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17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C4C7AB-5DB1-4B90-B18D-6B3965EC3489}"/>
              </a:ext>
            </a:extLst>
          </p:cNvPr>
          <p:cNvSpPr txBox="1"/>
          <p:nvPr/>
        </p:nvSpPr>
        <p:spPr>
          <a:xfrm>
            <a:off x="167485" y="391575"/>
            <a:ext cx="724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SDG&amp;E’s Modern Electric Grid will Enable New Clean Technologies to be Built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A662D-86D9-4F85-A8EB-0D1BD13D3033}"/>
              </a:ext>
            </a:extLst>
          </p:cNvPr>
          <p:cNvSpPr txBox="1"/>
          <p:nvPr/>
        </p:nvSpPr>
        <p:spPr>
          <a:xfrm>
            <a:off x="167485" y="1554694"/>
            <a:ext cx="5682170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 has designed, planned and operated an advanced and innovative grid that has allowed the City of San Diego to lead the nation in solar energy.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 is a national leader in energy storage – the key to a 100% carbon free future – and unveiled what was then the world’s largest energy storage facility in 2017.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/>
              </a:rPr>
              <a:t>In 2017, SDG&amp;E developed and unveiled a Renewable Meter Adapter to accelerate adoption of rooftop solar.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/>
              </a:rPr>
            </a:b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/>
              </a:rPr>
              <a:t> Collectively, this has saved customers more than $11M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SDG&amp;E’s track record of renewable integration, storage investments and reliability are critical to achieving shared goals outlined in the City’s Climate Action Plan. </a:t>
            </a:r>
          </a:p>
        </p:txBody>
      </p:sp>
      <p:pic>
        <p:nvPicPr>
          <p:cNvPr id="6" name="Picture 5" descr="A picture containing water, cell, blue, outdoor&#10;&#10;Description automatically generated">
            <a:extLst>
              <a:ext uri="{FF2B5EF4-FFF2-40B4-BE49-F238E27FC236}">
                <a16:creationId xmlns="" xmlns:a16="http://schemas.microsoft.com/office/drawing/2014/main" id="{C095C8C7-B8A7-43C8-899E-36604E3A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54" y="1600201"/>
            <a:ext cx="2821294" cy="4236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35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6AEC50-C820-4DF7-BB0C-D286E4A8EFD7}"/>
              </a:ext>
            </a:extLst>
          </p:cNvPr>
          <p:cNvSpPr/>
          <p:nvPr/>
        </p:nvSpPr>
        <p:spPr>
          <a:xfrm>
            <a:off x="511869" y="381203"/>
            <a:ext cx="6730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SDG&amp;E Leads the State in Renewable Energy Procurement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8F2912-E907-4C4D-80F0-03DE041E1D50}"/>
              </a:ext>
            </a:extLst>
          </p:cNvPr>
          <p:cNvSpPr txBox="1"/>
          <p:nvPr/>
        </p:nvSpPr>
        <p:spPr>
          <a:xfrm>
            <a:off x="5881986" y="4050396"/>
            <a:ext cx="59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2887E9-B09F-4478-BD0A-EC3C2023809D}"/>
              </a:ext>
            </a:extLst>
          </p:cNvPr>
          <p:cNvSpPr txBox="1"/>
          <p:nvPr/>
        </p:nvSpPr>
        <p:spPr>
          <a:xfrm>
            <a:off x="3978030" y="3266073"/>
            <a:ext cx="59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2E0A49-9E9B-4B99-8AED-20C251AE4DFA}"/>
              </a:ext>
            </a:extLst>
          </p:cNvPr>
          <p:cNvSpPr txBox="1"/>
          <p:nvPr/>
        </p:nvSpPr>
        <p:spPr>
          <a:xfrm>
            <a:off x="4572000" y="2749916"/>
            <a:ext cx="59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8892F0-1300-4E8C-A8F7-4AB9CBE96806}"/>
              </a:ext>
            </a:extLst>
          </p:cNvPr>
          <p:cNvSpPr txBox="1"/>
          <p:nvPr/>
        </p:nvSpPr>
        <p:spPr>
          <a:xfrm>
            <a:off x="5777947" y="2938981"/>
            <a:ext cx="59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30%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C49AB151-1F38-4DF9-8A3C-B47EFC8FAE29}"/>
              </a:ext>
            </a:extLst>
          </p:cNvPr>
          <p:cNvGraphicFramePr>
            <a:graphicFrameLocks noGrp="1"/>
          </p:cNvGraphicFramePr>
          <p:nvPr/>
        </p:nvGraphicFramePr>
        <p:xfrm>
          <a:off x="511869" y="1308593"/>
          <a:ext cx="8120262" cy="50301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30998">
                  <a:extLst>
                    <a:ext uri="{9D8B030D-6E8A-4147-A177-3AD203B41FA5}">
                      <a16:colId xmlns="" xmlns:a16="http://schemas.microsoft.com/office/drawing/2014/main" val="2255091733"/>
                    </a:ext>
                  </a:extLst>
                </a:gridCol>
                <a:gridCol w="1327091">
                  <a:extLst>
                    <a:ext uri="{9D8B030D-6E8A-4147-A177-3AD203B41FA5}">
                      <a16:colId xmlns="" xmlns:a16="http://schemas.microsoft.com/office/drawing/2014/main" val="1222823841"/>
                    </a:ext>
                  </a:extLst>
                </a:gridCol>
                <a:gridCol w="1277083">
                  <a:extLst>
                    <a:ext uri="{9D8B030D-6E8A-4147-A177-3AD203B41FA5}">
                      <a16:colId xmlns="" xmlns:a16="http://schemas.microsoft.com/office/drawing/2014/main" val="637936603"/>
                    </a:ext>
                  </a:extLst>
                </a:gridCol>
                <a:gridCol w="984738">
                  <a:extLst>
                    <a:ext uri="{9D8B030D-6E8A-4147-A177-3AD203B41FA5}">
                      <a16:colId xmlns="" xmlns:a16="http://schemas.microsoft.com/office/drawing/2014/main" val="3489362505"/>
                    </a:ext>
                  </a:extLst>
                </a:gridCol>
                <a:gridCol w="892420">
                  <a:extLst>
                    <a:ext uri="{9D8B030D-6E8A-4147-A177-3AD203B41FA5}">
                      <a16:colId xmlns="" xmlns:a16="http://schemas.microsoft.com/office/drawing/2014/main" val="801860738"/>
                    </a:ext>
                  </a:extLst>
                </a:gridCol>
                <a:gridCol w="953966">
                  <a:extLst>
                    <a:ext uri="{9D8B030D-6E8A-4147-A177-3AD203B41FA5}">
                      <a16:colId xmlns="" xmlns:a16="http://schemas.microsoft.com/office/drawing/2014/main" val="113270344"/>
                    </a:ext>
                  </a:extLst>
                </a:gridCol>
                <a:gridCol w="953966">
                  <a:extLst>
                    <a:ext uri="{9D8B030D-6E8A-4147-A177-3AD203B41FA5}">
                      <a16:colId xmlns="" xmlns:a16="http://schemas.microsoft.com/office/drawing/2014/main" val="27922811"/>
                    </a:ext>
                  </a:extLst>
                </a:gridCol>
              </a:tblGrid>
              <a:tr h="558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Utility (Power Mix)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Eligible Renewable Percentage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Geothermal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 Natural Gas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 Coal Percentage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Hydro-electric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Unspecified Percentage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6703009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San Diego Gas &amp; Electric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132397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 of Roseville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2529524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of Pasadena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6089374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of Anaheim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25180235"/>
                  </a:ext>
                </a:extLst>
              </a:tr>
              <a:tr h="49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Pacific Gas &amp; Electric Company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16119900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Burbank Water &amp;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36410768"/>
                  </a:ext>
                </a:extLst>
              </a:tr>
              <a:tr h="49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Southern California Edison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6714604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Angeles Department of Water &amp;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5418073"/>
                  </a:ext>
                </a:extLst>
              </a:tr>
              <a:tr h="4990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Sacramento Municipal Utility 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1135865"/>
                  </a:ext>
                </a:extLst>
              </a:tr>
              <a:tr h="40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Pacificorp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859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3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C4C7AB-5DB1-4B90-B18D-6B3965EC3489}"/>
              </a:ext>
            </a:extLst>
          </p:cNvPr>
          <p:cNvSpPr txBox="1"/>
          <p:nvPr/>
        </p:nvSpPr>
        <p:spPr>
          <a:xfrm>
            <a:off x="183384" y="395313"/>
            <a:ext cx="714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SDG&amp;E Will Help Support the City’s Clean Energy Vision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8D275-DEFA-4588-A94B-0F5AC3B26194}"/>
              </a:ext>
            </a:extLst>
          </p:cNvPr>
          <p:cNvSpPr txBox="1"/>
          <p:nvPr/>
        </p:nvSpPr>
        <p:spPr>
          <a:xfrm>
            <a:off x="793908" y="4314847"/>
            <a:ext cx="3264408" cy="177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Storage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Existing: 84 MW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(GRC 6 MW  |  Expedited 38 MW   Lake Hodges 40 MW)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owned: 54 MW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A662D-86D9-4F85-A8EB-0D1BD13D3033}"/>
              </a:ext>
            </a:extLst>
          </p:cNvPr>
          <p:cNvSpPr txBox="1"/>
          <p:nvPr/>
        </p:nvSpPr>
        <p:spPr>
          <a:xfrm>
            <a:off x="793908" y="1546816"/>
            <a:ext cx="3264408" cy="2585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Renewable Portfolio Standard (RPS)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total: 44%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estimated total: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~60 contracts in CA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utility to commit to 33% RPS and to reach 40%.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64296A-6076-4B2F-9724-284904F13243}"/>
              </a:ext>
            </a:extLst>
          </p:cNvPr>
          <p:cNvSpPr txBox="1"/>
          <p:nvPr/>
        </p:nvSpPr>
        <p:spPr>
          <a:xfrm>
            <a:off x="4792034" y="4314847"/>
            <a:ext cx="3497803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EcoChoice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US" sz="1800" i="0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customers: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3,084  |  45 MW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Residential: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2,257  |  3 MW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Employees: 58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Commercial/Industrial: 828/42 MW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FFC101-AF7E-48B5-B601-5933A02E1950}"/>
              </a:ext>
            </a:extLst>
          </p:cNvPr>
          <p:cNvSpPr txBox="1"/>
          <p:nvPr/>
        </p:nvSpPr>
        <p:spPr>
          <a:xfrm>
            <a:off x="212436" y="6405813"/>
            <a:ext cx="8340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EcoChoice: SDG&amp;E buys renewable energy on the customer’s behalf from generating facilities designated for EcoChoice facilities.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90B05D-3F77-49F8-8487-7953DE21A7EA}"/>
              </a:ext>
            </a:extLst>
          </p:cNvPr>
          <p:cNvSpPr txBox="1"/>
          <p:nvPr/>
        </p:nvSpPr>
        <p:spPr>
          <a:xfrm>
            <a:off x="4412559" y="1546816"/>
            <a:ext cx="4023360" cy="257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SDG&amp;E AFV Fleet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 employees operating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 Alternative-fuel Vehicles (AFVs)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287 workplace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charging stations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Fleet: 163 electrified;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 natural gas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AFVs make up 15% of 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SDG&amp;E’s vehicles fleet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1A66972-AA6E-5341-A6DB-27FAA16F3BE8}"/>
              </a:ext>
            </a:extLst>
          </p:cNvPr>
          <p:cNvCxnSpPr/>
          <p:nvPr/>
        </p:nvCxnSpPr>
        <p:spPr>
          <a:xfrm flipV="1">
            <a:off x="4419600" y="1600200"/>
            <a:ext cx="0" cy="4673185"/>
          </a:xfrm>
          <a:prstGeom prst="line">
            <a:avLst/>
          </a:prstGeom>
          <a:ln>
            <a:solidFill>
              <a:srgbClr val="82B4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39E86E9-4344-794B-80B7-3998F901CD6B}"/>
              </a:ext>
            </a:extLst>
          </p:cNvPr>
          <p:cNvCxnSpPr>
            <a:cxnSpLocks/>
          </p:cNvCxnSpPr>
          <p:nvPr/>
        </p:nvCxnSpPr>
        <p:spPr>
          <a:xfrm flipH="1">
            <a:off x="854154" y="4083609"/>
            <a:ext cx="7435692" cy="0"/>
          </a:xfrm>
          <a:prstGeom prst="line">
            <a:avLst/>
          </a:prstGeom>
          <a:ln>
            <a:solidFill>
              <a:srgbClr val="82B4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6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Strip.png">
            <a:extLst>
              <a:ext uri="{FF2B5EF4-FFF2-40B4-BE49-F238E27FC236}">
                <a16:creationId xmlns="" xmlns:a16="http://schemas.microsoft.com/office/drawing/2014/main" id="{84CF0D65-FE04-4CDF-981C-E12C915070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Strip.png">
            <a:extLst>
              <a:ext uri="{FF2B5EF4-FFF2-40B4-BE49-F238E27FC236}">
                <a16:creationId xmlns="" xmlns:a16="http://schemas.microsoft.com/office/drawing/2014/main" id="{FA09E039-8317-4BF4-A114-A9E89699A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81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6BA037-FF6B-4587-82CB-95850B9B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021" y="6389480"/>
            <a:ext cx="1371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EC9FF-2444-4BBE-ACC0-98083C6078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6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A662D-86D9-4F85-A8EB-0D1BD13D3033}"/>
              </a:ext>
            </a:extLst>
          </p:cNvPr>
          <p:cNvSpPr txBox="1"/>
          <p:nvPr/>
        </p:nvSpPr>
        <p:spPr>
          <a:xfrm>
            <a:off x="205217" y="1695888"/>
            <a:ext cx="5323902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 City of San Diego's system is 74% underground and 26% overhead.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SDG&amp;E constructs undergrounding projects per the Franchise Agreement terms and CPUC Rule 20. 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As of December 2018, SDG&amp;E and the City have committed to complete approximately 97 miles of undergrounding by June 2022.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Date of original undergrounding agreement: 2004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 fiscal year 2019, SDG&amp;E completed about 23 miles and currently has about 40 miles in construction and 90 miles in design.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D98BB9EC-E7FE-44F4-9ECC-040C3F577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6855"/>
          <a:stretch/>
        </p:blipFill>
        <p:spPr>
          <a:xfrm>
            <a:off x="5772150" y="1936506"/>
            <a:ext cx="3017520" cy="403769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F3F1BB-32BA-4EA0-9B2A-F205608F3A92}"/>
              </a:ext>
            </a:extLst>
          </p:cNvPr>
          <p:cNvSpPr txBox="1"/>
          <p:nvPr/>
        </p:nvSpPr>
        <p:spPr>
          <a:xfrm>
            <a:off x="167484" y="391575"/>
            <a:ext cx="6990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SDG&amp;E Has Partnered with the City of San Diego To Expedite Undergrounding</a:t>
            </a:r>
          </a:p>
        </p:txBody>
      </p:sp>
    </p:spTree>
    <p:extLst>
      <p:ext uri="{BB962C8B-B14F-4D97-AF65-F5344CB8AC3E}">
        <p14:creationId xmlns:p14="http://schemas.microsoft.com/office/powerpoint/2010/main" val="3478869722"/>
      </p:ext>
    </p:extLst>
  </p:cSld>
  <p:clrMapOvr>
    <a:masterClrMapping/>
  </p:clrMapOvr>
</p:sld>
</file>

<file path=ppt/theme/theme1.xml><?xml version="1.0" encoding="utf-8"?>
<a:theme xmlns:a="http://schemas.openxmlformats.org/drawingml/2006/main" name="1_Sempra Energy 2018">
  <a:themeElements>
    <a:clrScheme name="Custom 12">
      <a:dk1>
        <a:srgbClr val="494949"/>
      </a:dk1>
      <a:lt1>
        <a:srgbClr val="FFFFFF"/>
      </a:lt1>
      <a:dk2>
        <a:srgbClr val="003399"/>
      </a:dk2>
      <a:lt2>
        <a:srgbClr val="CCCCCC"/>
      </a:lt2>
      <a:accent1>
        <a:srgbClr val="003399"/>
      </a:accent1>
      <a:accent2>
        <a:srgbClr val="BFBFBF"/>
      </a:accent2>
      <a:accent3>
        <a:srgbClr val="2061AF"/>
      </a:accent3>
      <a:accent4>
        <a:srgbClr val="A5C3E5"/>
      </a:accent4>
      <a:accent5>
        <a:srgbClr val="E6E6E6"/>
      </a:accent5>
      <a:accent6>
        <a:srgbClr val="0092D4"/>
      </a:accent6>
      <a:hlink>
        <a:srgbClr val="003399"/>
      </a:hlink>
      <a:folHlink>
        <a:srgbClr val="0033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empraEnergy_PPT_Template_2017" id="{662D12E5-F962-CF45-B51C-B5ABEEB6C1C1}" vid="{086EA81D-9980-5A45-BA3C-8BCDB426F0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DBEA68D832E4E916E0EB82F4C1D13" ma:contentTypeVersion="10" ma:contentTypeDescription="Create a new document." ma:contentTypeScope="" ma:versionID="c096a85c257a8099c1b9bbafbd67f715">
  <xsd:schema xmlns:xsd="http://www.w3.org/2001/XMLSchema" xmlns:xs="http://www.w3.org/2001/XMLSchema" xmlns:p="http://schemas.microsoft.com/office/2006/metadata/properties" xmlns:ns3="d7de6313-785a-4fcd-8707-237cf5914f58" targetNamespace="http://schemas.microsoft.com/office/2006/metadata/properties" ma:root="true" ma:fieldsID="be1e45f185c81c69be2ab4db7963c2be" ns3:_="">
    <xsd:import namespace="d7de6313-785a-4fcd-8707-237cf5914f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e6313-785a-4fcd-8707-237cf5914f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F90DD-5836-4D1E-BACF-8AB82416F3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F89DA-F847-44C5-BB06-592CD370C90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7de6313-785a-4fcd-8707-237cf5914f58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2D0E2D-C150-4A1E-8617-FCF35E031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de6313-785a-4fcd-8707-237cf5914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SDGE Franchise District 4_031820_v3</Template>
  <TotalTime>3166</TotalTime>
  <Words>1100</Words>
  <Application>Microsoft Macintosh PowerPoint</Application>
  <PresentationFormat>On-screen Show (4:3)</PresentationFormat>
  <Paragraphs>233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1_Sempra Energy 2018</vt:lpstr>
      <vt:lpstr>1_Office Theme</vt:lpstr>
      <vt:lpstr>City of San Diego and  SDG&amp;E Franchise </vt:lpstr>
      <vt:lpstr>PowerPoint Presentation</vt:lpstr>
      <vt:lpstr>Projected Timeline</vt:lpstr>
      <vt:lpstr>Modernizing the Franchise Agreement to a term that aligns with local and statewide climate goals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Sempra Energy Utilities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dchan</dc:creator>
  <cp:lastModifiedBy>Tracy Dezenzo</cp:lastModifiedBy>
  <cp:revision>442</cp:revision>
  <cp:lastPrinted>2020-01-23T17:31:37Z</cp:lastPrinted>
  <dcterms:created xsi:type="dcterms:W3CDTF">2007-02-02T18:30:22Z</dcterms:created>
  <dcterms:modified xsi:type="dcterms:W3CDTF">2020-03-22T20:03:41Z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0x010100EEADBEA68D832E4E916E0EB82F4C1D13</vt:lpwstr>
  </property>
</Properties>
</file>